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90" r:id="rId5"/>
    <p:sldId id="299" r:id="rId6"/>
    <p:sldId id="300" r:id="rId7"/>
    <p:sldId id="301" r:id="rId8"/>
    <p:sldId id="297" r:id="rId9"/>
    <p:sldId id="302" r:id="rId10"/>
    <p:sldId id="289" r:id="rId11"/>
    <p:sldId id="296" r:id="rId12"/>
    <p:sldId id="295" r:id="rId13"/>
    <p:sldId id="279" r:id="rId14"/>
    <p:sldId id="298" r:id="rId15"/>
    <p:sldId id="262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FD8FD"/>
    <a:srgbClr val="09BCFB"/>
    <a:srgbClr val="04C2CC"/>
    <a:srgbClr val="04D4DE"/>
    <a:srgbClr val="33F1FB"/>
    <a:srgbClr val="9EA2F8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AC1F5D-7FD5-4F52-9681-78433D1BA9B7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58AF4B-F2EC-45C4-8B8E-0EDF2FC41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mmr-vyzkum.cz/INFOBANKA/DownloadFile/38698.asp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gif"/><Relationship Id="rId4" Type="http://schemas.openxmlformats.org/officeDocument/2006/relationships/hyperlink" Target="http://www.mmr-vyzkum.cz/INFOBANKA/DownloadFile/38698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gif"/><Relationship Id="rId4" Type="http://schemas.openxmlformats.org/officeDocument/2006/relationships/hyperlink" Target="http://www.mmr-vyzkum.cz/INFOBANKA/DownloadFile/38698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gif"/><Relationship Id="rId4" Type="http://schemas.openxmlformats.org/officeDocument/2006/relationships/hyperlink" Target="http://www.mmr-vyzkum.cz/INFOBANKA/DownloadFile/38698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90000"/>
                <a:lumOff val="10000"/>
              </a:schemeClr>
            </a:gs>
            <a:gs pos="58000">
              <a:schemeClr val="tx2">
                <a:lumMod val="25000"/>
                <a:lumOff val="75000"/>
                <a:alpha val="58000"/>
              </a:schemeClr>
            </a:gs>
            <a:gs pos="100000">
              <a:schemeClr val="accent3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pa70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28600" y="1954629"/>
            <a:ext cx="8839200" cy="4522371"/>
          </a:xfrm>
          <a:prstGeom prst="rect">
            <a:avLst/>
          </a:prstGeom>
          <a:effectLst>
            <a:softEdge rad="63500"/>
          </a:effectLst>
          <a:scene3d>
            <a:camera prst="perspectiveRelaxedModerately" fov="3000000">
              <a:rot lat="18600000" lon="0" rev="0"/>
            </a:camera>
            <a:lightRig rig="freezing" dir="t"/>
          </a:scene3d>
          <a:sp3d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9248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Lokaliz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</a:t>
            </a:r>
            <a:r>
              <a:rPr lang="en-US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sk-SK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en-US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estupn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ý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r>
              <a:rPr lang="en-US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uzl</a:t>
            </a:r>
            <a:r>
              <a:rPr lang="sk-SK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</a:t>
            </a:r>
            <a:r>
              <a:rPr lang="en-US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zi</a:t>
            </a:r>
            <a:r>
              <a:rPr lang="en-US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MHD a VHD v m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sk-SK" b="1" cap="all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</a:t>
            </a:r>
            <a:r>
              <a:rPr lang="en-US" b="1" cap="all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</a:t>
            </a:r>
            <a:endParaRPr lang="en-US" b="1" cap="all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4648200" cy="685800"/>
          </a:xfrm>
        </p:spPr>
        <p:txBody>
          <a:bodyPr>
            <a:noAutofit/>
          </a:bodyPr>
          <a:lstStyle/>
          <a:p>
            <a:endParaRPr lang="sk-SK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Alexandra Jarná</a:t>
            </a:r>
          </a:p>
          <a:p>
            <a:pPr algn="r"/>
            <a:endParaRPr lang="sk-SK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400" y="6151602"/>
            <a:ext cx="1976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2010/2011</a:t>
            </a:r>
            <a:endParaRPr lang="sk-SK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80660" y="6172200"/>
            <a:ext cx="542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Vedúci projektu:</a:t>
            </a: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Igor IVAN, </a:t>
            </a:r>
            <a:r>
              <a:rPr lang="sk-SK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05024" y="2264658"/>
            <a:ext cx="2805576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35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GISáček</a:t>
            </a:r>
            <a:r>
              <a:rPr lang="sk-SK" sz="3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2011</a:t>
            </a:r>
            <a:endParaRPr lang="sk-SK" sz="35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90600" y="3429000"/>
            <a:ext cx="1295400" cy="762000"/>
          </a:xfrm>
          <a:prstGeom prst="ellipse">
            <a:avLst/>
          </a:prstGeom>
          <a:solidFill>
            <a:schemeClr val="bg2">
              <a:lumMod val="10000"/>
              <a:lumOff val="90000"/>
              <a:alpha val="2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343400" y="4876800"/>
            <a:ext cx="1295400" cy="762000"/>
          </a:xfrm>
          <a:prstGeom prst="ellipse">
            <a:avLst/>
          </a:prstGeom>
          <a:solidFill>
            <a:schemeClr val="bg2">
              <a:lumMod val="10000"/>
              <a:lumOff val="90000"/>
              <a:alpha val="2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705600" y="3733800"/>
            <a:ext cx="1295400" cy="762000"/>
          </a:xfrm>
          <a:prstGeom prst="ellipse">
            <a:avLst/>
          </a:prstGeom>
          <a:solidFill>
            <a:schemeClr val="bg2">
              <a:lumMod val="10000"/>
              <a:lumOff val="90000"/>
              <a:alpha val="2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2400" y="4876800"/>
            <a:ext cx="4009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Inštitút </a:t>
            </a:r>
            <a:r>
              <a:rPr lang="sk-SK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Geoinformatiky</a:t>
            </a:r>
            <a:endParaRPr lang="sk-SK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GB3GIS01</a:t>
            </a:r>
            <a:endParaRPr lang="sk-SK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C:\Users\sasenka\Desktop\BAKALARSKA PRACA\obrazky BP\3.PRAHA_ZASTAV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39408" cy="6172200"/>
          </a:xfrm>
          <a:prstGeom prst="rect">
            <a:avLst/>
          </a:prstGeom>
          <a:noFill/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066800" y="1082040"/>
          <a:ext cx="7010400" cy="50901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738064"/>
                <a:gridCol w="2272336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prestupný</a:t>
                      </a:r>
                      <a:r>
                        <a:rPr lang="en-US" sz="2400" b="1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uzol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frekvencia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Masarykovo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n.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Praha-Smíchov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Praha,,Černý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Most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Praha,,Opatov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hl.n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.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Praha,,Dejvická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Praha,,Budejovická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Praha,,Hradčanská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Praha-Bechovice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Praha,,Kobylisy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Praha-Libeň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Praha-Klánovice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Praha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-K </a:t>
                      </a:r>
                      <a:r>
                        <a:rPr lang="en-US" sz="2000" u="none" strike="noStrike" dirty="0" err="1">
                          <a:latin typeface="Arial" pitchFamily="34" charset="0"/>
                          <a:cs typeface="Arial" pitchFamily="34" charset="0"/>
                        </a:rPr>
                        <a:t>Dubečku</a:t>
                      </a:r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SPOLU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C:\Users\sasenka\Desktop\BAKALARSKA PRACA\data\prestupne uzly\PRAHA_ZASTAVKY_vyb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500" y="228600"/>
            <a:ext cx="8800100" cy="62150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800" dirty="0" smtClean="0">
                <a:latin typeface="Arial" pitchFamily="34" charset="0"/>
                <a:cs typeface="Arial" pitchFamily="34" charset="0"/>
              </a:rPr>
              <a:t>POSTUP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PRÁCE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sasenka\Desktop\BAKALARSKA PRACA\obrazky BP\4.BRNO_ZASTAV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09" y="381000"/>
            <a:ext cx="8682091" cy="6131719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371600" y="1295400"/>
          <a:ext cx="5562600" cy="502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8735"/>
                <a:gridCol w="162386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prestupný</a:t>
                      </a:r>
                      <a:r>
                        <a:rPr lang="en-US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frekvencia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Brno hl. n.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Brno-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Královo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Pole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Brno-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Židenice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Brno,,Mendlovo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náměstí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Brno,,Ústrední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hřbitov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Brno,,Nemocnice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Bohunice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Brno,,Tržní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Brno,,ÚAN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Zvonařka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Brno,,Úzká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Brno-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Lesná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Brno,,Řípská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Brno,,Černovicky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Brno,,Zvonářka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Brno,Komárov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51" name="Picture 3" descr="C:\Users\sasenka\Desktop\BAKALARSKA PRACA\obrazky BP\9.BRNO_ZASTAVKY_vyb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739409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800" dirty="0" smtClean="0">
                <a:latin typeface="Arial" pitchFamily="34" charset="0"/>
                <a:cs typeface="Arial" pitchFamily="34" charset="0"/>
              </a:rPr>
              <a:t>POSTUP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PRÁCE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sasenka\Desktop\BAKALARSKA PRACA\obrazky BP\5.OSTRAVA_ZASTAVK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8837" cy="6136484"/>
          </a:xfrm>
          <a:prstGeom prst="rect">
            <a:avLst/>
          </a:prstGeom>
          <a:noFill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447800" y="1143000"/>
          <a:ext cx="6248400" cy="53435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750059"/>
                <a:gridCol w="1498341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prestupný</a:t>
                      </a:r>
                      <a:r>
                        <a:rPr lang="en-US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uzol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frekvencia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Ostrava-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Svinov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Ostrava,Svinov,mosty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dolní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zast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Ostrava,,ÚAN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Ostrava,Přívoz,sad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B.Nemcové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Ostrava,Přívoz,Hlu</a:t>
                      </a:r>
                      <a:r>
                        <a:rPr lang="sk-SK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č</a:t>
                      </a:r>
                      <a:r>
                        <a:rPr lang="en-US" sz="20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ínská</a:t>
                      </a:r>
                      <a:r>
                        <a:rPr lang="en-US" sz="2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Ostrava,Hrabúvka,Benzina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Ostrava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střed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Ostrava-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Vítkovice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Ostrava,,hlavní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nádraží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Ostrava-</a:t>
                      </a:r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Třebovice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Ostrava,Poruba,vozovna</a:t>
                      </a:r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Ostrava,Polanka n.Odrou,Janová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Ostrava,Bartovice,Olšák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latin typeface="Times New Roman" pitchFamily="18" charset="0"/>
                          <a:cs typeface="Times New Roman" pitchFamily="18" charset="0"/>
                        </a:rPr>
                        <a:t>Ostrava,Vítkovice,Dopravní inspektorát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SPOLU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075" name="Picture 3" descr="C:\Users\sasenka\Desktop\BAKALARSKA PRACA\obrazky BP\10.OSTRAVA_ZASTAVKY_vyb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76" y="381000"/>
            <a:ext cx="8725124" cy="61621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100" b="1" dirty="0" smtClean="0">
                <a:latin typeface="Arial" pitchFamily="34" charset="0"/>
                <a:cs typeface="Arial" pitchFamily="34" charset="0"/>
              </a:rPr>
              <a:t>VÝSLEDOK</a:t>
            </a:r>
            <a:r>
              <a:rPr lang="sk-SK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k-SK" sz="2400" b="1" dirty="0" smtClean="0">
                <a:latin typeface="Arial" pitchFamily="34" charset="0"/>
                <a:cs typeface="Arial" pitchFamily="34" charset="0"/>
              </a:rPr>
            </a:br>
            <a:r>
              <a:rPr lang="sk-SK" sz="3600" b="1" dirty="0" smtClean="0">
                <a:latin typeface="Arial" pitchFamily="34" charset="0"/>
                <a:cs typeface="Arial" pitchFamily="34" charset="0"/>
              </a:rPr>
              <a:t>AUTOMATIZAVANÉHO VYHĽADÁVANIA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4572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tum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vyh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ľa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dáv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22. 6. 2010 (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utorok)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sk-SK" sz="2800" dirty="0" smtClean="0"/>
          </a:p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so zmenou definovania úrovne vyhľadávania sa počet existujúcich spojení mení.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senka\Pictures\picasa\Screen Captures\Fullscreen capture 582011 31208 PM.b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29" y="1787769"/>
            <a:ext cx="8708571" cy="46892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sasenka\Pictures\picasa\Screen Captures\Fullscreen capture 582011 31334 PM.b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362679" cy="455295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3" name="Picture 5" descr="C:\Users\sasenka\Desktop\BAKALARSKA PRACA\obrazky BP\13.MO_8_14_22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8839200" cy="6242677"/>
          </a:xfrm>
          <a:prstGeom prst="rect">
            <a:avLst/>
          </a:prstGeom>
          <a:noFill/>
        </p:spPr>
      </p:pic>
      <p:pic>
        <p:nvPicPr>
          <p:cNvPr id="2054" name="Picture 6" descr="C:\Users\sasenka\Desktop\BAKALARSKA PRACA\obrazky BP\14.PU_8_14_22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97" y="152400"/>
            <a:ext cx="8847303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senka\Desktop\GISACEK 2011\GUID-1F7217DA-FC4E-46A2-B91C-7AB5E53DDA9C-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053" y="2590800"/>
            <a:ext cx="5359947" cy="2223298"/>
          </a:xfrm>
          <a:prstGeom prst="rect">
            <a:avLst/>
          </a:prstGeom>
          <a:noFill/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9906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PRIESTOROVÝ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STRED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>
          <a:xfrm>
            <a:off x="228600" y="1981200"/>
            <a:ext cx="1981200" cy="4038600"/>
          </a:xfrm>
        </p:spPr>
        <p:txBody>
          <a:bodyPr>
            <a:normAutofit/>
          </a:bodyPr>
          <a:lstStyle/>
          <a:p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Stred leží na priemere súradníc X a Y</a:t>
            </a:r>
          </a:p>
        </p:txBody>
      </p:sp>
      <p:pic>
        <p:nvPicPr>
          <p:cNvPr id="4098" name="Picture 2" descr="C:\Users\sasenka\Desktop\BAKALARSKA PRACA\obrazky BP\15.PRAHA_stredy.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1752600"/>
            <a:ext cx="6258425" cy="4419600"/>
          </a:xfrm>
          <a:prstGeom prst="rect">
            <a:avLst/>
          </a:prstGeom>
          <a:noFill/>
        </p:spPr>
      </p:pic>
      <p:pic>
        <p:nvPicPr>
          <p:cNvPr id="4100" name="Picture 4" descr="C:\Users\sasenka\Desktop\BAKALARSKA PRACA\obrazky BP\16.BRNO_ZASTAVKY_vybr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828800"/>
            <a:ext cx="6172200" cy="4359111"/>
          </a:xfrm>
          <a:prstGeom prst="rect">
            <a:avLst/>
          </a:prstGeom>
          <a:noFill/>
        </p:spPr>
      </p:pic>
      <p:pic>
        <p:nvPicPr>
          <p:cNvPr id="4101" name="Picture 5" descr="C:\Users\sasenka\Desktop\BAKALARSKA PRACA\obrazky BP\17.OSTRAVA_stredy.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81200"/>
            <a:ext cx="6096000" cy="4305295"/>
          </a:xfrm>
          <a:prstGeom prst="rect">
            <a:avLst/>
          </a:prstGeom>
          <a:noFill/>
        </p:spPr>
      </p:pic>
      <p:pic>
        <p:nvPicPr>
          <p:cNvPr id="1026" name="Picture 2" descr="Fullscreen capture 4222011 95851 P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4191000"/>
            <a:ext cx="30128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4495800" cy="1066800"/>
          </a:xfrm>
        </p:spPr>
        <p:txBody>
          <a:bodyPr/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POUŽITÁ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LITERATÚRA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124200" y="1371600"/>
            <a:ext cx="5638800" cy="5257800"/>
          </a:xfrm>
        </p:spPr>
        <p:txBody>
          <a:bodyPr>
            <a:noAutofit/>
          </a:bodyPr>
          <a:lstStyle/>
          <a:p>
            <a:endParaRPr lang="sk-SK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Rodrigue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J.-P.,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Comtois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C., Slack, B. (2006):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Geography of Transport Systems.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Routledge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1 edition, 296 p., 978-0415354417. </a:t>
            </a: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Šedenková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M., Ivan, I.,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Inspektor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T.,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Horák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J. (2010):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Analýza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potenciálu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dojíždky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zamestnání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VLD pro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cásti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obcí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Ceské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republice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Sborník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Sympozium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GIS Ostrava 2009, Ostrava, 10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stran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ISBN 978-80-248-2171-9. </a:t>
            </a: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Toušek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V.,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Kunc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J.,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Vystoupil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J. a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kol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(2008):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Ekonomická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sociální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geografie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Plzen :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Aleš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Cenek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411 s. ISBN 978-80-7380-114-4. </a:t>
            </a: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Hruška-Tvrdý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L. a kol. (2010):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Industriální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město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postindustriální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společnosti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Ostrava, 112s. ISBN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978-80-248-2172-6 </a:t>
            </a:r>
          </a:p>
          <a:p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Hensher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David A..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Handbook of transport geography and spatial systems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Elsevier, 2004. 672 s.   ISBN 1593850557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dostupn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é na WWW: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&lt;http://books.google.cz/books?id=WMO06zpfUy8C&amp;dq=related:ISBN1593850557&amp;source=gbs_navlinks_s&gt; </a:t>
            </a:r>
          </a:p>
          <a:p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Definice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indikátorů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pro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projekty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předkládané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rámci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ROP NUTS II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Jihozápad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14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stran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Boruta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T. (2010):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Integrovan</a:t>
            </a:r>
            <a:r>
              <a:rPr lang="sk-SK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ý systém </a:t>
            </a:r>
            <a:r>
              <a:rPr lang="sk-SK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verjn=e</a:t>
            </a:r>
            <a:r>
              <a:rPr lang="sk-SK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dopravy na Ostravsku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Ostrava, 7s., </a:t>
            </a:r>
            <a:r>
              <a:rPr 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dostupn</a:t>
            </a:r>
            <a:r>
              <a:rPr lang="sk-S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é na WWW</a:t>
            </a:r>
            <a:r>
              <a:rPr lang="sk-SK" sz="1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://www.mmr-vyzkum.cz/INFOBANKA/DownloadFile/38698.aspx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sk-SK" sz="1050" b="1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endParaRPr lang="sk-SK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sasenka\Desktop\funny pict traffic\IMG_9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83" y="2939012"/>
            <a:ext cx="2510705" cy="16738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Obrázek 4" descr="tra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ĎAKUJEM ZA POZORNOSŤ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senka\Desktop\prezentacia BP_2010-11-10\funny pict traffic\IMG_0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8276">
            <a:off x="1239621" y="2883708"/>
            <a:ext cx="2113283" cy="3169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2" name="Picture 2" descr="C:\Users\sasenka\Desktop\prezentacia BP_2010-11-10\funny pict traffic\DSCF7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5365">
            <a:off x="5611559" y="3491198"/>
            <a:ext cx="2899584" cy="21775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1027" name="Picture 3" descr="C:\Users\sasenka\Desktop\prezentacia BP_2010-11-10\funny pict traffic\USA_6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19400"/>
            <a:ext cx="2286000" cy="34432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" name="Obrázek 5" descr="tra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CIELE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ÚLOHY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PROJEKTU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2286000" cy="4343400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ÚLOHY: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Kombinácie  štart - cieľ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Ručné vyhľadanie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Vyhodnotenie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4. Automatizované vyhľadávanie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5. Porovnanie dostupnosti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124200" y="1752600"/>
            <a:ext cx="56388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lokaliz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estupn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uzl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estup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stskou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hromadnou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dopravou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MHD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ejnou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hromadnou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dopravou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VHD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 vybraných mestách: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Brn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Ostrav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t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PRAKTICKÉ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VYUŽITIE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pracov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anie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v rámci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nástroj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pr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storov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ej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analýzy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trhu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práce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činnosti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ú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ov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práce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pro MPSV ČR </a:t>
            </a:r>
            <a:endParaRPr lang="sk-SK" sz="2800" b="1" dirty="0" smtClean="0">
              <a:latin typeface="Arial" pitchFamily="34" charset="0"/>
              <a:cs typeface="Arial" pitchFamily="34" charset="0"/>
            </a:endParaRP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3200" dirty="0" smtClean="0">
                <a:latin typeface="Arial" pitchFamily="34" charset="0"/>
                <a:cs typeface="Arial" pitchFamily="34" charset="0"/>
              </a:rPr>
              <a:t>pri hľadaní voľných pracovných miest občanom</a:t>
            </a:r>
          </a:p>
          <a:p>
            <a:r>
              <a:rPr lang="sk-SK" sz="3200" dirty="0" smtClean="0">
                <a:latin typeface="Arial" pitchFamily="34" charset="0"/>
                <a:cs typeface="Arial" pitchFamily="34" charset="0"/>
              </a:rPr>
              <a:t>vyhľadávanie pracovných miest na základe rôznych </a:t>
            </a:r>
            <a:r>
              <a:rPr lang="sk-SK" sz="3200" b="1" dirty="0" err="1" smtClean="0">
                <a:latin typeface="Arial" pitchFamily="34" charset="0"/>
                <a:cs typeface="Arial" pitchFamily="34" charset="0"/>
              </a:rPr>
              <a:t>požiadavok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(vzdelanie, vek, pohlavie,...)</a:t>
            </a:r>
          </a:p>
          <a:p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PROJEKT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VÝZNAM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t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METODIKA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PRÁCE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1752600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oznam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jednotliv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ých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zastávok v mestách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Hawth's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analytický nástroj pre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ArcGIS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sz="3100" dirty="0" smtClean="0">
                <a:latin typeface="Arial" pitchFamily="34" charset="0"/>
                <a:cs typeface="Arial" pitchFamily="34" charset="0"/>
              </a:rPr>
              <a:t>štatistika – tabuľka početnosti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doch</a:t>
            </a:r>
            <a:r>
              <a:rPr lang="sk-SK" sz="3100" dirty="0" err="1" smtClean="0">
                <a:latin typeface="Arial" pitchFamily="34" charset="0"/>
                <a:cs typeface="Arial" pitchFamily="34" charset="0"/>
              </a:rPr>
              <a:t>ádzky</a:t>
            </a:r>
            <a:r>
              <a:rPr lang="sk-SK" sz="3100" dirty="0" smtClean="0">
                <a:latin typeface="Arial" pitchFamily="34" charset="0"/>
                <a:cs typeface="Arial" pitchFamily="34" charset="0"/>
              </a:rPr>
              <a:t> do zamestnania a školy </a:t>
            </a:r>
            <a:r>
              <a:rPr lang="pl-PL" sz="3100" dirty="0" smtClean="0">
                <a:latin typeface="Arial" pitchFamily="34" charset="0"/>
                <a:cs typeface="Arial" pitchFamily="34" charset="0"/>
              </a:rPr>
              <a:t>za roky 1980, 1991 a 2001 v jednotlivých obciach</a:t>
            </a:r>
            <a:r>
              <a:rPr lang="sk-SK" sz="3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3100" dirty="0" smtClean="0">
                <a:latin typeface="Arial" pitchFamily="34" charset="0"/>
                <a:cs typeface="Arial" pitchFamily="34" charset="0"/>
              </a:rPr>
              <a:t>výber 10 miest - početnosť</a:t>
            </a:r>
          </a:p>
          <a:p>
            <a:r>
              <a:rPr lang="sk-SK" sz="3100" dirty="0" smtClean="0">
                <a:latin typeface="Arial" pitchFamily="34" charset="0"/>
                <a:cs typeface="Arial" pitchFamily="34" charset="0"/>
              </a:rPr>
              <a:t>rozmiestnené rovnomerne okolo centra; neprekrývanie, či susedenie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VÝBER </a:t>
            </a:r>
            <a:r>
              <a:rPr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ČIATOČNÝCH ZASTÁVOK MHD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VÝBER CIEĽOVÝCH ZASTÁVOK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 descr="t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  <p:sp>
        <p:nvSpPr>
          <p:cNvPr id="12" name="Zástupný symbol pro text 5"/>
          <p:cNvSpPr txBox="1">
            <a:spLocks/>
          </p:cNvSpPr>
          <p:nvPr/>
        </p:nvSpPr>
        <p:spPr>
          <a:xfrm>
            <a:off x="685800" y="4191000"/>
            <a:ext cx="3886200" cy="640080"/>
          </a:xfrm>
          <a:prstGeom prst="rect">
            <a:avLst/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PODMIENKY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Zástupný symbol pro obsah 6"/>
          <p:cNvSpPr txBox="1">
            <a:spLocks/>
          </p:cNvSpPr>
          <p:nvPr/>
        </p:nvSpPr>
        <p:spPr>
          <a:xfrm>
            <a:off x="685800" y="5029200"/>
            <a:ext cx="3886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trvanie do 90 min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aximálne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 prestupov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sk-SK" sz="2400" noProof="0" dirty="0" smtClean="0">
                <a:latin typeface="Arial" pitchFamily="34" charset="0"/>
                <a:cs typeface="Arial" pitchFamily="34" charset="0"/>
              </a:rPr>
              <a:t>100km vzdušná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9600" y="304800"/>
            <a:ext cx="3581400" cy="838200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DOPRAVA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PRAHA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124200" y="1524000"/>
            <a:ext cx="56388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stská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ejná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doprava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zapojen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pražskej integrovanej dopravy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PID</a:t>
            </a: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C:\Users\sasenka\Desktop\prezentacia BP_2010-11-10\logo_pra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1019175" cy="1019175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352800" y="2286000"/>
          <a:ext cx="5562600" cy="4078605"/>
        </p:xfrm>
        <a:graphic>
          <a:graphicData uri="http://schemas.openxmlformats.org/drawingml/2006/table">
            <a:tbl>
              <a:tblPr/>
              <a:tblGrid>
                <a:gridCol w="4076309"/>
                <a:gridCol w="1486291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PRAHA - PID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obyvateľov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1,288 tis.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Rozloha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496 km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Stupeň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automobilizácie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 áut/1000ob.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komunikačnej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3800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MHD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4066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elektičky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548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1815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trolejbusy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1644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 osôb MHD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mil.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 mestských častí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 počiatočných zasávok pre vyhľadávanie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57*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sasenka\Desktop\BAKALARSKA PRACA\prezentacia BP_2010-11-10\mapy\PRAHA_cielove_prezenta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44" y="4038600"/>
            <a:ext cx="2758856" cy="1947862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5052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zdroj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4"/>
              </a:rPr>
              <a:t>http://www.mmr-vyzkum.cz/INFOBANKA/DownloadFile/38698.aspx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C:\Users\sasenka\Desktop\BAKALARSKA PRACA\obr\pid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124200"/>
            <a:ext cx="1277526" cy="9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DOPRAVA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BRNO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124200" y="1524000"/>
            <a:ext cx="5638800" cy="3581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MHD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zapojen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Integrovaného dopravného systému </a:t>
            </a:r>
            <a:r>
              <a:rPr lang="sk-SK" sz="2000" dirty="0" err="1" smtClean="0">
                <a:latin typeface="Arial" pitchFamily="34" charset="0"/>
                <a:cs typeface="Arial" pitchFamily="34" charset="0"/>
              </a:rPr>
              <a:t>Jihomoravského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 kraje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IDS JMK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C:\Users\sasenka\Desktop\prezentacia BP_2010-11-10\logo_brn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2090887" cy="944733"/>
          </a:xfrm>
          <a:prstGeom prst="rect">
            <a:avLst/>
          </a:prstGeom>
          <a:noFill/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1400" y="2667000"/>
          <a:ext cx="5334000" cy="3758565"/>
        </p:xfrm>
        <a:graphic>
          <a:graphicData uri="http://schemas.openxmlformats.org/drawingml/2006/table">
            <a:tbl>
              <a:tblPr/>
              <a:tblGrid>
                <a:gridCol w="3790830"/>
                <a:gridCol w="154317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BRNO - IDS JMK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obyvateľov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367 tis.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Rozloha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 km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Stupeň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automobilizácie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393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áut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/1000ob.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komunikačnej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1107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MHD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434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elektičky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326 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trolejbusy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 km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osôb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MHD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mestských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častí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počiatočných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zasávok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vyhľadávanie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sasenka\Desktop\BAKALARSKA PRACA\prezentacia BP_2010-11-10\mapy\BRNO_cielove_prezenta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42" y="4038600"/>
            <a:ext cx="2758858" cy="1947863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581400" y="65355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zdroj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4"/>
              </a:rPr>
              <a:t>http://www.mmr-vyzkum.cz/INFOBANKA/DownloadFile/38698.aspx</a:t>
            </a:r>
            <a:endParaRPr lang="en-US" sz="1000" dirty="0"/>
          </a:p>
        </p:txBody>
      </p:sp>
      <p:pic>
        <p:nvPicPr>
          <p:cNvPr id="18433" name="Picture 1" descr="C:\Users\sasenka\Desktop\BAKALARSKA PRACA\obr\ids-jmk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1922874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DOPRAVA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OSTRAVA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124200" y="1447800"/>
            <a:ext cx="5638800" cy="1066800"/>
          </a:xfrm>
        </p:spPr>
        <p:txBody>
          <a:bodyPr>
            <a:normAutofit/>
          </a:bodyPr>
          <a:lstStyle/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MHD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zapojen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regionáln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integrovaného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dopravn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systému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ODIS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k-SK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asenka\Desktop\prezentacia BP_2010-11-10\logo_ostrav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905000"/>
            <a:ext cx="2288398" cy="579120"/>
          </a:xfrm>
          <a:prstGeom prst="rect">
            <a:avLst/>
          </a:prstGeom>
          <a:noFill/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505200" y="2590800"/>
          <a:ext cx="5486400" cy="3758565"/>
        </p:xfrm>
        <a:graphic>
          <a:graphicData uri="http://schemas.openxmlformats.org/drawingml/2006/table">
            <a:tbl>
              <a:tblPr/>
              <a:tblGrid>
                <a:gridCol w="3878317"/>
                <a:gridCol w="1608083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OSTRAVA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ODIS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obyvateľov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319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Rozloha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 km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Stupeň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automobilizácie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302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áut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/1000ob.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komunikačnej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1117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Dĺžka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siete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MHD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455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elektičky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360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trolejbusy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 km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osôb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MHD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mestských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častí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počiatočných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zasávok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vyhľadávanie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8" name="Picture 4" descr="C:\Users\sasenka\Desktop\BAKALARSKA PRACA\prezentacia BP_2010-11-10\mapy\OSTRAVA_cielove_prezenta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743200" cy="193680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276600" y="6553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zdroj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4"/>
              </a:rPr>
              <a:t>http://www.mmr-vyzkum.cz/INFOBANKA/DownloadFile/38698.aspx</a:t>
            </a:r>
            <a:endParaRPr lang="en-US" sz="1000" dirty="0"/>
          </a:p>
        </p:txBody>
      </p:sp>
      <p:pic>
        <p:nvPicPr>
          <p:cNvPr id="17410" name="Picture 2" descr="C:\Users\sasenka\Desktop\BAKALARSKA PRACA\obr\odis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21336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senka\Desktop\obrazky BP\CR_cielove_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477955" cy="58196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PRESTUPNÉ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UZLY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733800" cy="4537187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miesto prestupu z jedného dopravného prostriedku na iný dopravný prostriedok</a:t>
            </a:r>
          </a:p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efektívny</a:t>
            </a:r>
          </a:p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zrýchľujúci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388620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           Výber:</a:t>
            </a: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podľa frekvencií využitia 10 vrátane a viac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PRAHA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27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BRNO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OSTRAVA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9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tr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-381000" y="6400800"/>
            <a:ext cx="9819402" cy="457200"/>
          </a:xfrm>
          <a:prstGeom prst="rect">
            <a:avLst/>
          </a:prstGeom>
        </p:spPr>
      </p:pic>
      <p:pic>
        <p:nvPicPr>
          <p:cNvPr id="1027" name="Picture 3" descr="C:\Users\sasenka\Desktop\1170994661U85P7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0"/>
            <a:ext cx="2286000" cy="16933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Vlastní 59">
      <a:dk1>
        <a:sysClr val="windowText" lastClr="000000"/>
      </a:dk1>
      <a:lt1>
        <a:sysClr val="window" lastClr="FFFFFF"/>
      </a:lt1>
      <a:dk2>
        <a:srgbClr val="002060"/>
      </a:dk2>
      <a:lt2>
        <a:srgbClr val="FFF39D"/>
      </a:lt2>
      <a:accent1>
        <a:srgbClr val="FFC000"/>
      </a:accent1>
      <a:accent2>
        <a:srgbClr val="FFE635"/>
      </a:accent2>
      <a:accent3>
        <a:srgbClr val="FFFFFF"/>
      </a:accent3>
      <a:accent4>
        <a:srgbClr val="6E83B3"/>
      </a:accent4>
      <a:accent5>
        <a:srgbClr val="6E83B3"/>
      </a:accent5>
      <a:accent6>
        <a:srgbClr val="FFED73"/>
      </a:accent6>
      <a:hlink>
        <a:srgbClr val="000000"/>
      </a:hlink>
      <a:folHlink>
        <a:srgbClr val="FFFFF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8860</TotalTime>
  <Words>841</Words>
  <Application>Microsoft Office PowerPoint</Application>
  <PresentationFormat>Předvádění na obrazovce (4:3)</PresentationFormat>
  <Paragraphs>255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Medián</vt:lpstr>
      <vt:lpstr>Lokalizácia prestupných uzlov medzi MHD a VHD v mestách</vt:lpstr>
      <vt:lpstr>CIELE A ÚLOHY PROJEKTU</vt:lpstr>
      <vt:lpstr>PRAKTICKÉ  VYUŽITIE</vt:lpstr>
      <vt:lpstr>METODIKA PRÁCE</vt:lpstr>
      <vt:lpstr>DOPRAVA PRAHA</vt:lpstr>
      <vt:lpstr>DOPRAVA BRNO</vt:lpstr>
      <vt:lpstr>DOPRAVA OSTRAVA</vt:lpstr>
      <vt:lpstr>Snímek 8</vt:lpstr>
      <vt:lpstr>PRESTUPNÉ UZLY</vt:lpstr>
      <vt:lpstr>      </vt:lpstr>
      <vt:lpstr>POSTUP PRÁCE      </vt:lpstr>
      <vt:lpstr>POSTUP PRÁCE      </vt:lpstr>
      <vt:lpstr>    VÝSLEDOK AUTOMATIZAVANÉHO VYHĽADÁVANIA     </vt:lpstr>
      <vt:lpstr>PRIESTOROVÝ STRED</vt:lpstr>
      <vt:lpstr>POUŽITÁ LITERATÚRA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sasenka</dc:creator>
  <cp:lastModifiedBy>sasenka</cp:lastModifiedBy>
  <cp:revision>465</cp:revision>
  <dcterms:created xsi:type="dcterms:W3CDTF">2010-11-05T21:32:32Z</dcterms:created>
  <dcterms:modified xsi:type="dcterms:W3CDTF">2011-05-09T23:05:45Z</dcterms:modified>
</cp:coreProperties>
</file>