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9"/>
  </p:notesMasterIdLst>
  <p:sldIdLst>
    <p:sldId id="256" r:id="rId2"/>
    <p:sldId id="257" r:id="rId3"/>
    <p:sldId id="271" r:id="rId4"/>
    <p:sldId id="269" r:id="rId5"/>
    <p:sldId id="258" r:id="rId6"/>
    <p:sldId id="259" r:id="rId7"/>
    <p:sldId id="261" r:id="rId8"/>
    <p:sldId id="268" r:id="rId9"/>
    <p:sldId id="278" r:id="rId10"/>
    <p:sldId id="282" r:id="rId11"/>
    <p:sldId id="279" r:id="rId12"/>
    <p:sldId id="280" r:id="rId13"/>
    <p:sldId id="281" r:id="rId14"/>
    <p:sldId id="283" r:id="rId15"/>
    <p:sldId id="266" r:id="rId16"/>
    <p:sldId id="275" r:id="rId17"/>
    <p:sldId id="27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4F8FA"/>
    <a:srgbClr val="0D1D31"/>
    <a:srgbClr val="F6862A"/>
    <a:srgbClr val="F79747"/>
    <a:srgbClr val="F6882E"/>
    <a:srgbClr val="D7E7ED"/>
    <a:srgbClr val="FEF1DA"/>
    <a:srgbClr val="FEF4DA"/>
    <a:srgbClr val="FEEFDA"/>
    <a:srgbClr val="2960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29" autoAdjust="0"/>
    <p:restoredTop sz="94174" autoAdjust="0"/>
  </p:normalViewPr>
  <p:slideViewPr>
    <p:cSldViewPr>
      <p:cViewPr>
        <p:scale>
          <a:sx n="100" d="100"/>
          <a:sy n="100" d="100"/>
        </p:scale>
        <p:origin x="-247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ARKETA\bl&#233;&#233;&#233;\Bc\paprskov&#253;%20graf\mesta_ve%20sko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 anchor="ctr" anchorCtr="0"/>
          <a:lstStyle/>
          <a:p>
            <a:pPr algn="ctr"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Nejčastěji vyhledávané dotazy pro města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podle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 předmětu zájmu </a:t>
            </a:r>
            <a:r>
              <a:rPr lang="en-US" sz="1600" baseline="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600" baseline="0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600" baseline="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157507353804688"/>
          <c:y val="1.320999286268802E-2"/>
        </c:manualLayout>
      </c:layout>
    </c:title>
    <c:plotArea>
      <c:layout>
        <c:manualLayout>
          <c:layoutTarget val="inner"/>
          <c:xMode val="edge"/>
          <c:yMode val="edge"/>
          <c:x val="0.25094517543251277"/>
          <c:y val="0.12790106109081364"/>
          <c:w val="0.47849878833301573"/>
          <c:h val="0.80650231464310462"/>
        </c:manualLayout>
      </c:layout>
      <c:radarChart>
        <c:radarStyle val="marker"/>
        <c:ser>
          <c:idx val="0"/>
          <c:order val="0"/>
          <c:tx>
            <c:strRef>
              <c:f>List1!$B$206</c:f>
              <c:strCache>
                <c:ptCount val="1"/>
                <c:pt idx="0">
                  <c:v>Český Krumlov</c:v>
                </c:pt>
              </c:strCache>
            </c:strRef>
          </c:tx>
          <c:spPr>
            <a:ln w="38100">
              <a:solidFill>
                <a:srgbClr val="CCFF33"/>
              </a:solidFill>
            </a:ln>
          </c:spPr>
          <c:marker>
            <c:symbol val="none"/>
          </c:marker>
          <c:cat>
            <c:strRef>
              <c:f>List1!$A$207:$A$214</c:f>
              <c:strCache>
                <c:ptCount val="8"/>
                <c:pt idx="0">
                  <c:v>nákupy</c:v>
                </c:pt>
                <c:pt idx="1">
                  <c:v>zdravotnictví a lázeňství</c:v>
                </c:pt>
                <c:pt idx="2">
                  <c:v>cestování a ubytování</c:v>
                </c:pt>
                <c:pt idx="3">
                  <c:v>volný čas</c:v>
                </c:pt>
                <c:pt idx="4">
                  <c:v>ostatní </c:v>
                </c:pt>
                <c:pt idx="5">
                  <c:v>bydlení</c:v>
                </c:pt>
                <c:pt idx="6">
                  <c:v>zaměstnání a instituce</c:v>
                </c:pt>
                <c:pt idx="7">
                  <c:v>vzdělávání</c:v>
                </c:pt>
              </c:strCache>
            </c:strRef>
          </c:cat>
          <c:val>
            <c:numRef>
              <c:f>List1!$B$207:$B$214</c:f>
              <c:numCache>
                <c:formatCode>General</c:formatCode>
                <c:ptCount val="8"/>
                <c:pt idx="0">
                  <c:v>0</c:v>
                </c:pt>
                <c:pt idx="1">
                  <c:v>1.5</c:v>
                </c:pt>
                <c:pt idx="2">
                  <c:v>59.5</c:v>
                </c:pt>
                <c:pt idx="3">
                  <c:v>13.5</c:v>
                </c:pt>
                <c:pt idx="4">
                  <c:v>22.5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List1!$C$206</c:f>
              <c:strCache>
                <c:ptCount val="1"/>
                <c:pt idx="0">
                  <c:v>Mariánské Lázně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List1!$A$207:$A$214</c:f>
              <c:strCache>
                <c:ptCount val="8"/>
                <c:pt idx="0">
                  <c:v>nákupy</c:v>
                </c:pt>
                <c:pt idx="1">
                  <c:v>zdravotnictví a lázeňství</c:v>
                </c:pt>
                <c:pt idx="2">
                  <c:v>cestování a ubytování</c:v>
                </c:pt>
                <c:pt idx="3">
                  <c:v>volný čas</c:v>
                </c:pt>
                <c:pt idx="4">
                  <c:v>ostatní </c:v>
                </c:pt>
                <c:pt idx="5">
                  <c:v>bydlení</c:v>
                </c:pt>
                <c:pt idx="6">
                  <c:v>zaměstnání a instituce</c:v>
                </c:pt>
                <c:pt idx="7">
                  <c:v>vzdělávání</c:v>
                </c:pt>
              </c:strCache>
            </c:strRef>
          </c:cat>
          <c:val>
            <c:numRef>
              <c:f>List1!$C$207:$C$214</c:f>
              <c:numCache>
                <c:formatCode>General</c:formatCode>
                <c:ptCount val="8"/>
                <c:pt idx="0">
                  <c:v>0</c:v>
                </c:pt>
                <c:pt idx="1">
                  <c:v>2.5641029999999998</c:v>
                </c:pt>
                <c:pt idx="2">
                  <c:v>56.410259999999994</c:v>
                </c:pt>
                <c:pt idx="3">
                  <c:v>11.538460000000001</c:v>
                </c:pt>
                <c:pt idx="4">
                  <c:v>25.641030000000001</c:v>
                </c:pt>
                <c:pt idx="5">
                  <c:v>0</c:v>
                </c:pt>
                <c:pt idx="6">
                  <c:v>3.8461539999999967</c:v>
                </c:pt>
                <c:pt idx="7">
                  <c:v>0</c:v>
                </c:pt>
              </c:numCache>
            </c:numRef>
          </c:val>
        </c:ser>
        <c:ser>
          <c:idx val="2"/>
          <c:order val="2"/>
          <c:tx>
            <c:strRef>
              <c:f>List1!$D$206</c:f>
              <c:strCache>
                <c:ptCount val="1"/>
                <c:pt idx="0">
                  <c:v>Brno</c:v>
                </c:pt>
              </c:strCache>
            </c:strRef>
          </c:tx>
          <c:spPr>
            <a:ln w="22225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List1!$A$207:$A$214</c:f>
              <c:strCache>
                <c:ptCount val="8"/>
                <c:pt idx="0">
                  <c:v>nákupy</c:v>
                </c:pt>
                <c:pt idx="1">
                  <c:v>zdravotnictví a lázeňství</c:v>
                </c:pt>
                <c:pt idx="2">
                  <c:v>cestování a ubytování</c:v>
                </c:pt>
                <c:pt idx="3">
                  <c:v>volný čas</c:v>
                </c:pt>
                <c:pt idx="4">
                  <c:v>ostatní </c:v>
                </c:pt>
                <c:pt idx="5">
                  <c:v>bydlení</c:v>
                </c:pt>
                <c:pt idx="6">
                  <c:v>zaměstnání a instituce</c:v>
                </c:pt>
                <c:pt idx="7">
                  <c:v>vzdělávání</c:v>
                </c:pt>
              </c:strCache>
            </c:strRef>
          </c:cat>
          <c:val>
            <c:numRef>
              <c:f>List1!$D$207:$D$214</c:f>
              <c:numCache>
                <c:formatCode>General</c:formatCode>
                <c:ptCount val="8"/>
                <c:pt idx="0">
                  <c:v>18.31832</c:v>
                </c:pt>
                <c:pt idx="1">
                  <c:v>4.2042039999999998</c:v>
                </c:pt>
                <c:pt idx="2">
                  <c:v>6.9069070000000004</c:v>
                </c:pt>
                <c:pt idx="3">
                  <c:v>27.32733</c:v>
                </c:pt>
                <c:pt idx="4">
                  <c:v>12.312304000000006</c:v>
                </c:pt>
                <c:pt idx="5">
                  <c:v>8.1081079999999996</c:v>
                </c:pt>
                <c:pt idx="6">
                  <c:v>16.21622</c:v>
                </c:pt>
                <c:pt idx="7">
                  <c:v>6.6066070000000003</c:v>
                </c:pt>
              </c:numCache>
            </c:numRef>
          </c:val>
        </c:ser>
        <c:ser>
          <c:idx val="3"/>
          <c:order val="3"/>
          <c:tx>
            <c:strRef>
              <c:f>List1!$E$206</c:f>
              <c:strCache>
                <c:ptCount val="1"/>
                <c:pt idx="0">
                  <c:v>Ostrava</c:v>
                </c:pt>
              </c:strCache>
            </c:strRef>
          </c:tx>
          <c:spPr>
            <a:ln w="28575">
              <a:solidFill>
                <a:srgbClr val="00CCFF"/>
              </a:solidFill>
            </a:ln>
          </c:spPr>
          <c:marker>
            <c:symbol val="none"/>
          </c:marker>
          <c:cat>
            <c:strRef>
              <c:f>List1!$A$207:$A$214</c:f>
              <c:strCache>
                <c:ptCount val="8"/>
                <c:pt idx="0">
                  <c:v>nákupy</c:v>
                </c:pt>
                <c:pt idx="1">
                  <c:v>zdravotnictví a lázeňství</c:v>
                </c:pt>
                <c:pt idx="2">
                  <c:v>cestování a ubytování</c:v>
                </c:pt>
                <c:pt idx="3">
                  <c:v>volný čas</c:v>
                </c:pt>
                <c:pt idx="4">
                  <c:v>ostatní </c:v>
                </c:pt>
                <c:pt idx="5">
                  <c:v>bydlení</c:v>
                </c:pt>
                <c:pt idx="6">
                  <c:v>zaměstnání a instituce</c:v>
                </c:pt>
                <c:pt idx="7">
                  <c:v>vzdělávání</c:v>
                </c:pt>
              </c:strCache>
            </c:strRef>
          </c:cat>
          <c:val>
            <c:numRef>
              <c:f>List1!$E$207:$E$214</c:f>
              <c:numCache>
                <c:formatCode>General</c:formatCode>
                <c:ptCount val="8"/>
                <c:pt idx="0">
                  <c:v>10.818713499999999</c:v>
                </c:pt>
                <c:pt idx="1">
                  <c:v>5.2631578899999907</c:v>
                </c:pt>
                <c:pt idx="2">
                  <c:v>4.3859649099999896</c:v>
                </c:pt>
                <c:pt idx="3">
                  <c:v>40.350877199999935</c:v>
                </c:pt>
                <c:pt idx="4">
                  <c:v>12.865497030000034</c:v>
                </c:pt>
                <c:pt idx="5">
                  <c:v>5.5555555599999824</c:v>
                </c:pt>
                <c:pt idx="6">
                  <c:v>16.374269000000005</c:v>
                </c:pt>
                <c:pt idx="7">
                  <c:v>4.3859649099999896</c:v>
                </c:pt>
              </c:numCache>
            </c:numRef>
          </c:val>
        </c:ser>
        <c:ser>
          <c:idx val="4"/>
          <c:order val="4"/>
          <c:tx>
            <c:strRef>
              <c:f>List1!$F$206</c:f>
              <c:strCache>
                <c:ptCount val="1"/>
                <c:pt idx="0">
                  <c:v>Český Těšín</c:v>
                </c:pt>
              </c:strCache>
            </c:strRef>
          </c:tx>
          <c:spPr>
            <a:ln w="2222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List1!$A$207:$A$214</c:f>
              <c:strCache>
                <c:ptCount val="8"/>
                <c:pt idx="0">
                  <c:v>nákupy</c:v>
                </c:pt>
                <c:pt idx="1">
                  <c:v>zdravotnictví a lázeňství</c:v>
                </c:pt>
                <c:pt idx="2">
                  <c:v>cestování a ubytování</c:v>
                </c:pt>
                <c:pt idx="3">
                  <c:v>volný čas</c:v>
                </c:pt>
                <c:pt idx="4">
                  <c:v>ostatní </c:v>
                </c:pt>
                <c:pt idx="5">
                  <c:v>bydlení</c:v>
                </c:pt>
                <c:pt idx="6">
                  <c:v>zaměstnání a instituce</c:v>
                </c:pt>
                <c:pt idx="7">
                  <c:v>vzdělávání</c:v>
                </c:pt>
              </c:strCache>
            </c:strRef>
          </c:cat>
          <c:val>
            <c:numRef>
              <c:f>List1!$F$207:$F$214</c:f>
              <c:numCache>
                <c:formatCode>General</c:formatCode>
                <c:ptCount val="8"/>
                <c:pt idx="0">
                  <c:v>0</c:v>
                </c:pt>
                <c:pt idx="1">
                  <c:v>7.2289156629999836</c:v>
                </c:pt>
                <c:pt idx="2">
                  <c:v>0</c:v>
                </c:pt>
                <c:pt idx="3">
                  <c:v>15.662650600000006</c:v>
                </c:pt>
                <c:pt idx="4">
                  <c:v>37.349397589999995</c:v>
                </c:pt>
                <c:pt idx="5">
                  <c:v>0</c:v>
                </c:pt>
                <c:pt idx="6">
                  <c:v>25.301204819999999</c:v>
                </c:pt>
                <c:pt idx="7">
                  <c:v>14.457831330000015</c:v>
                </c:pt>
              </c:numCache>
            </c:numRef>
          </c:val>
        </c:ser>
        <c:ser>
          <c:idx val="5"/>
          <c:order val="5"/>
          <c:tx>
            <c:strRef>
              <c:f>List1!$G$206</c:f>
              <c:strCache>
                <c:ptCount val="1"/>
                <c:pt idx="0">
                  <c:v>Praha</c:v>
                </c:pt>
              </c:strCache>
            </c:strRef>
          </c:tx>
          <c:spPr>
            <a:ln w="22225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List1!$A$207:$A$214</c:f>
              <c:strCache>
                <c:ptCount val="8"/>
                <c:pt idx="0">
                  <c:v>nákupy</c:v>
                </c:pt>
                <c:pt idx="1">
                  <c:v>zdravotnictví a lázeňství</c:v>
                </c:pt>
                <c:pt idx="2">
                  <c:v>cestování a ubytování</c:v>
                </c:pt>
                <c:pt idx="3">
                  <c:v>volný čas</c:v>
                </c:pt>
                <c:pt idx="4">
                  <c:v>ostatní </c:v>
                </c:pt>
                <c:pt idx="5">
                  <c:v>bydlení</c:v>
                </c:pt>
                <c:pt idx="6">
                  <c:v>zaměstnání a instituce</c:v>
                </c:pt>
                <c:pt idx="7">
                  <c:v>vzdělávání</c:v>
                </c:pt>
              </c:strCache>
            </c:strRef>
          </c:cat>
          <c:val>
            <c:numRef>
              <c:f>List1!$G$207:$G$214</c:f>
              <c:numCache>
                <c:formatCode>General</c:formatCode>
                <c:ptCount val="8"/>
                <c:pt idx="0">
                  <c:v>0.71174400000000126</c:v>
                </c:pt>
                <c:pt idx="1">
                  <c:v>0</c:v>
                </c:pt>
                <c:pt idx="2">
                  <c:v>6.4056940000000004</c:v>
                </c:pt>
                <c:pt idx="3">
                  <c:v>13.879000000000016</c:v>
                </c:pt>
                <c:pt idx="4">
                  <c:v>69.750889999999998</c:v>
                </c:pt>
                <c:pt idx="5">
                  <c:v>4.2704630000000101</c:v>
                </c:pt>
                <c:pt idx="6">
                  <c:v>4.9822059999999997</c:v>
                </c:pt>
                <c:pt idx="7">
                  <c:v>0</c:v>
                </c:pt>
              </c:numCache>
            </c:numRef>
          </c:val>
        </c:ser>
        <c:ser>
          <c:idx val="6"/>
          <c:order val="6"/>
          <c:tx>
            <c:strRef>
              <c:f>List1!$H$206</c:f>
              <c:strCache>
                <c:ptCount val="1"/>
                <c:pt idx="0">
                  <c:v>Jeseník</c:v>
                </c:pt>
              </c:strCache>
            </c:strRef>
          </c:tx>
          <c:spPr>
            <a:ln w="22225">
              <a:solidFill>
                <a:srgbClr val="9933FF"/>
              </a:solidFill>
            </a:ln>
          </c:spPr>
          <c:marker>
            <c:symbol val="none"/>
          </c:marker>
          <c:cat>
            <c:strRef>
              <c:f>List1!$A$207:$A$214</c:f>
              <c:strCache>
                <c:ptCount val="8"/>
                <c:pt idx="0">
                  <c:v>nákupy</c:v>
                </c:pt>
                <c:pt idx="1">
                  <c:v>zdravotnictví a lázeňství</c:v>
                </c:pt>
                <c:pt idx="2">
                  <c:v>cestování a ubytování</c:v>
                </c:pt>
                <c:pt idx="3">
                  <c:v>volný čas</c:v>
                </c:pt>
                <c:pt idx="4">
                  <c:v>ostatní </c:v>
                </c:pt>
                <c:pt idx="5">
                  <c:v>bydlení</c:v>
                </c:pt>
                <c:pt idx="6">
                  <c:v>zaměstnání a instituce</c:v>
                </c:pt>
                <c:pt idx="7">
                  <c:v>vzdělávání</c:v>
                </c:pt>
              </c:strCache>
            </c:strRef>
          </c:cat>
          <c:val>
            <c:numRef>
              <c:f>List1!$H$207:$H$214</c:f>
              <c:numCache>
                <c:formatCode>General</c:formatCode>
                <c:ptCount val="8"/>
                <c:pt idx="0">
                  <c:v>0</c:v>
                </c:pt>
                <c:pt idx="1">
                  <c:v>46</c:v>
                </c:pt>
                <c:pt idx="2">
                  <c:v>12</c:v>
                </c:pt>
                <c:pt idx="3">
                  <c:v>6</c:v>
                </c:pt>
                <c:pt idx="4">
                  <c:v>19</c:v>
                </c:pt>
                <c:pt idx="5">
                  <c:v>2</c:v>
                </c:pt>
                <c:pt idx="6">
                  <c:v>14</c:v>
                </c:pt>
                <c:pt idx="7">
                  <c:v>1</c:v>
                </c:pt>
              </c:numCache>
            </c:numRef>
          </c:val>
        </c:ser>
        <c:axId val="54388224"/>
        <c:axId val="54389760"/>
      </c:radarChart>
      <c:catAx>
        <c:axId val="54388224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cs-CZ"/>
          </a:p>
        </c:txPr>
        <c:crossAx val="54389760"/>
        <c:crosses val="autoZero"/>
        <c:auto val="1"/>
        <c:lblAlgn val="ctr"/>
        <c:lblOffset val="100"/>
      </c:catAx>
      <c:valAx>
        <c:axId val="54389760"/>
        <c:scaling>
          <c:orientation val="minMax"/>
        </c:scaling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tickLblPos val="nextTo"/>
        <c:crossAx val="5438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69421673310957"/>
          <c:y val="0.6064166566749517"/>
          <c:w val="0.19980375212800291"/>
          <c:h val="0.36470373309387166"/>
        </c:manualLayout>
      </c:layout>
      <c:spPr>
        <a:ln>
          <a:solidFill>
            <a:schemeClr val="tx1">
              <a:lumMod val="65000"/>
              <a:lumOff val="35000"/>
            </a:schemeClr>
          </a:solidFill>
        </a:ln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cs-CZ"/>
        </a:p>
      </c:txPr>
    </c:legend>
    <c:plotVisOnly val="1"/>
  </c:chart>
  <c:spPr>
    <a:noFill/>
    <a:ln w="9525">
      <a:solidFill>
        <a:schemeClr val="tx2">
          <a:lumMod val="50000"/>
        </a:schemeClr>
      </a:solidFill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0.79072</cdr:x>
      <cdr:y>0.32394</cdr:y>
    </cdr:from>
    <cdr:to>
      <cdr:x>0.88228</cdr:x>
      <cdr:y>0.39437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6840760" y="1656184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  <cdr:relSizeAnchor xmlns:cdr="http://schemas.openxmlformats.org/drawingml/2006/chartDrawing">
    <cdr:from>
      <cdr:x>0.59096</cdr:x>
      <cdr:y>0.47887</cdr:y>
    </cdr:from>
    <cdr:to>
      <cdr:x>0.71581</cdr:x>
      <cdr:y>0.53521</cdr:y>
    </cdr:to>
    <cdr:sp macro="" textlink="">
      <cdr:nvSpPr>
        <cdr:cNvPr id="5" name="TextovéPole 4"/>
        <cdr:cNvSpPr txBox="1"/>
      </cdr:nvSpPr>
      <cdr:spPr>
        <a:xfrm xmlns:a="http://schemas.openxmlformats.org/drawingml/2006/main">
          <a:off x="5112568" y="2448272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b="1" dirty="0">
              <a:latin typeface="Times New Roman" pitchFamily="18" charset="0"/>
              <a:cs typeface="Times New Roman" pitchFamily="18" charset="0"/>
            </a:rPr>
            <a:t>v</a:t>
          </a:r>
          <a:r>
            <a:rPr lang="cs-CZ" sz="1100" b="1" dirty="0" smtClean="0">
              <a:latin typeface="Times New Roman" pitchFamily="18" charset="0"/>
              <a:cs typeface="Times New Roman" pitchFamily="18" charset="0"/>
            </a:rPr>
            <a:t>nější faktor</a:t>
          </a:r>
          <a:endParaRPr lang="cs-CZ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0.27467</cdr:x>
      <cdr:y>0.47887</cdr:y>
    </cdr:from>
    <cdr:to>
      <cdr:x>0.39952</cdr:x>
      <cdr:y>0.53521</cdr:y>
    </cdr:to>
    <cdr:sp macro="" textlink="">
      <cdr:nvSpPr>
        <cdr:cNvPr id="6" name="TextovéPole 1"/>
        <cdr:cNvSpPr txBox="1"/>
      </cdr:nvSpPr>
      <cdr:spPr>
        <a:xfrm xmlns:a="http://schemas.openxmlformats.org/drawingml/2006/main">
          <a:off x="2376264" y="2448272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b="1" dirty="0" smtClean="0">
              <a:latin typeface="Times New Roman" pitchFamily="18" charset="0"/>
              <a:cs typeface="Times New Roman" pitchFamily="18" charset="0"/>
            </a:rPr>
            <a:t>vnitřní </a:t>
          </a:r>
          <a:r>
            <a:rPr lang="cs-CZ" sz="1100" b="1" dirty="0" smtClean="0">
              <a:latin typeface="Times New Roman" pitchFamily="18" charset="0"/>
              <a:cs typeface="Times New Roman" pitchFamily="18" charset="0"/>
            </a:rPr>
            <a:t>faktor</a:t>
          </a:r>
          <a:endParaRPr lang="cs-CZ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0.25802</cdr:x>
      <cdr:y>0.52658</cdr:y>
    </cdr:from>
    <cdr:to>
      <cdr:x>0.72413</cdr:x>
      <cdr:y>0.53552</cdr:y>
    </cdr:to>
    <cdr:sp macro="" textlink="">
      <cdr:nvSpPr>
        <cdr:cNvPr id="8" name="Přímá spojovací šipka 7"/>
        <cdr:cNvSpPr/>
      </cdr:nvSpPr>
      <cdr:spPr>
        <a:xfrm xmlns:a="http://schemas.openxmlformats.org/drawingml/2006/main" rot="-60000">
          <a:off x="2232248" y="2692173"/>
          <a:ext cx="4032448" cy="45719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>
              <a:lumMod val="95000"/>
              <a:lumOff val="5000"/>
            </a:schemeClr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251CB-13D4-4872-A3EF-71AD54382D91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D868-C548-4427-8C87-8354AC616F7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7D868-C548-4427-8C87-8354AC616F72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7D868-C548-4427-8C87-8354AC616F7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7D868-C548-4427-8C87-8354AC616F72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7D868-C548-4427-8C87-8354AC616F72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7D868-C548-4427-8C87-8354AC616F72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7D868-C548-4427-8C87-8354AC616F72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7D868-C548-4427-8C87-8354AC616F72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EC1-AAAA-48AA-93F5-B3AA5211637A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57F-0B25-43C2-BEB2-99C88BEE96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EC1-AAAA-48AA-93F5-B3AA5211637A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57F-0B25-43C2-BEB2-99C88BEE96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EC1-AAAA-48AA-93F5-B3AA5211637A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57F-0B25-43C2-BEB2-99C88BEE96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EC1-AAAA-48AA-93F5-B3AA5211637A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57F-0B25-43C2-BEB2-99C88BEE96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EC1-AAAA-48AA-93F5-B3AA5211637A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57F-0B25-43C2-BEB2-99C88BEE96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EC1-AAAA-48AA-93F5-B3AA5211637A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57F-0B25-43C2-BEB2-99C88BEE96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EC1-AAAA-48AA-93F5-B3AA5211637A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57F-0B25-43C2-BEB2-99C88BEE96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EC1-AAAA-48AA-93F5-B3AA5211637A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57F-0B25-43C2-BEB2-99C88BEE96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EC1-AAAA-48AA-93F5-B3AA5211637A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57F-0B25-43C2-BEB2-99C88BEE96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EC1-AAAA-48AA-93F5-B3AA5211637A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57F-0B25-43C2-BEB2-99C88BEE96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DEC1-AAAA-48AA-93F5-B3AA5211637A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E57F-0B25-43C2-BEB2-99C88BEE96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ADEC1-AAAA-48AA-93F5-B3AA5211637A}" type="datetimeFigureOut">
              <a:rPr lang="cs-CZ" smtClean="0"/>
              <a:pPr/>
              <a:t>9.5.2011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E57F-0B25-43C2-BEB2-99C88BEE968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Vyhledávání českých regionů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měst uživateli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Google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5661248"/>
            <a:ext cx="7072362" cy="711530"/>
          </a:xfrm>
        </p:spPr>
        <p:txBody>
          <a:bodyPr>
            <a:noAutofit/>
          </a:bodyPr>
          <a:lstStyle/>
          <a:p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autor bakalářské práce: Markéta Návratová</a:t>
            </a:r>
          </a:p>
          <a:p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vedoucí bakalářské práce: </a:t>
            </a:r>
            <a:r>
              <a:rPr lang="cs-CZ" sz="2400" b="1" dirty="0">
                <a:solidFill>
                  <a:schemeClr val="tx2">
                    <a:lumMod val="50000"/>
                  </a:schemeClr>
                </a:solidFill>
              </a:rPr>
              <a:t>doc. Dr. Ing. </a:t>
            </a: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</a:rPr>
              <a:t>Jiří Horák</a:t>
            </a:r>
            <a:endParaRPr lang="cs-CZ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2214546" y="214290"/>
            <a:ext cx="4786346" cy="2043443"/>
            <a:chOff x="2214546" y="214290"/>
            <a:chExt cx="4786346" cy="2043443"/>
          </a:xfrm>
        </p:grpSpPr>
        <p:pic>
          <p:nvPicPr>
            <p:cNvPr id="6" name="Obrázek 5" descr="IMG2 copy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4546" y="214290"/>
              <a:ext cx="4786346" cy="2043443"/>
            </a:xfrm>
            <a:prstGeom prst="rect">
              <a:avLst/>
            </a:prstGeom>
          </p:spPr>
        </p:pic>
        <p:pic>
          <p:nvPicPr>
            <p:cNvPr id="7" name="Obrázek 6" descr="google_insights copy.png"/>
            <p:cNvPicPr>
              <a:picLocks noChangeAspect="1"/>
            </p:cNvPicPr>
            <p:nvPr/>
          </p:nvPicPr>
          <p:blipFill>
            <a:blip r:embed="rId3" cstate="print"/>
            <a:srcRect l="7832" t="44960" r="13851" b="14576"/>
            <a:stretch>
              <a:fillRect/>
            </a:stretch>
          </p:blipFill>
          <p:spPr>
            <a:xfrm>
              <a:off x="5214942" y="214290"/>
              <a:ext cx="1428760" cy="642942"/>
            </a:xfrm>
            <a:prstGeom prst="rect">
              <a:avLst/>
            </a:prstGeom>
          </p:spPr>
        </p:pic>
      </p:grpSp>
      <p:sp>
        <p:nvSpPr>
          <p:cNvPr id="8" name="Podnadpis 2"/>
          <p:cNvSpPr txBox="1">
            <a:spLocks/>
          </p:cNvSpPr>
          <p:nvPr/>
        </p:nvSpPr>
        <p:spPr>
          <a:xfrm>
            <a:off x="1043608" y="2492896"/>
            <a:ext cx="7072362" cy="927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BAKALÁŘSKÁ</a:t>
            </a:r>
            <a:r>
              <a:rPr kumimoji="0" lang="cs-CZ" sz="280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PRÁCE</a:t>
            </a:r>
            <a:endParaRPr kumimoji="0" lang="cs-CZ" sz="280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Výsledky vyhledávání měst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19672" y="6381328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Obr. 6   Rozdíl pořadí měst podle počtu obyvatel a podle vyhledávání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Zástupný symbol pro obsah 7" descr="mesta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03962" y="1196752"/>
            <a:ext cx="7368438" cy="5214231"/>
          </a:xfr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Výsledky vyhledávání turistických cílů</a:t>
            </a:r>
            <a:endParaRPr lang="cs-CZ" dirty="0"/>
          </a:p>
        </p:txBody>
      </p:sp>
      <p:pic>
        <p:nvPicPr>
          <p:cNvPr id="4" name="Zástupný symbol pro obsah 3" descr="kulturni3,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7" t="952" r="337" b="476"/>
          <a:stretch>
            <a:fillRect/>
          </a:stretch>
        </p:blipFill>
        <p:spPr>
          <a:xfrm>
            <a:off x="899592" y="1196752"/>
            <a:ext cx="7438386" cy="5221727"/>
          </a:xfr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79512" y="6429396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Obr. 7  Dvacet nejvyhledávanějších kulturních památek z knihy Procházka po krajích ČR (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Sajda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et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al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., 2001) 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Výsledky vyhledávání turistických cílů</a:t>
            </a:r>
            <a:endParaRPr lang="cs-CZ" dirty="0"/>
          </a:p>
        </p:txBody>
      </p:sp>
      <p:pic>
        <p:nvPicPr>
          <p:cNvPr id="4" name="Zástupný symbol pro obsah 3" descr="kulturni3,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37" b="1428"/>
          <a:stretch>
            <a:fillRect/>
          </a:stretch>
        </p:blipFill>
        <p:spPr>
          <a:xfrm>
            <a:off x="927865" y="1196752"/>
            <a:ext cx="7356977" cy="5147094"/>
          </a:xfr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23528" y="6429396"/>
            <a:ext cx="871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Obr. 8  Dvacet nejvyhledávanějších přírodních cílů z knihy Procházka po krajích ČR (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Sajda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et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al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., 2001)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Výsledky vyhledávání turistických cílů</a:t>
            </a:r>
            <a:endParaRPr lang="cs-CZ" dirty="0"/>
          </a:p>
        </p:txBody>
      </p:sp>
      <p:pic>
        <p:nvPicPr>
          <p:cNvPr id="4" name="Zástupný symbol pro obsah 3" descr="kulturni3,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8187" y="1196752"/>
            <a:ext cx="7276333" cy="5147094"/>
          </a:xfr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395536" y="6429397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Obr. 9  Dvacet nejvyhledávanějších jiných cílů z knihy Procházka po krajích ČR (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Sajda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et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al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., 2001)</a:t>
            </a:r>
          </a:p>
          <a:p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Harmonogram prací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Rešerše  (září, říjen 2010)</a:t>
            </a:r>
          </a:p>
          <a:p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Vyhledávání podle metodiky (listopad, prosinec 2010)</a:t>
            </a:r>
          </a:p>
          <a:p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Sepsání výsledků (únor, březen, duben 2011)</a:t>
            </a:r>
          </a:p>
          <a:p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Článek pro časopis Geografické rozhledy (květen 2011)</a:t>
            </a:r>
          </a:p>
        </p:txBody>
      </p:sp>
      <p:pic>
        <p:nvPicPr>
          <p:cNvPr id="4" name="Obrázek 3" descr="Obrázek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1428760" cy="611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Přehled literatury a použitých zdrojů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ISKRA, J. (2008):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Google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: Tipy a návody pro vyhledávač,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Gmail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YouTube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Earth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a další aplikace. 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SAJDA, Č., KŘÍŽOVÁ, B., PŘEROVSKÁ, J. (2001): Procházky po krajích České republiky. 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PILEČEK, J., JANČÁK, V. (2010): Je možné měřit sociální kapitál? Analýza územní diferenciace okresů Česka. 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SIWEK, T., BOGDOVÁ, K. (2007): České kulturně-historické regiony ve vědomí svých obyvatel.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Přehled literatury a použitých zdrojů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Google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Insights</a:t>
            </a:r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http://www.google.com/insights/search/#</a:t>
            </a:r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nápověda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Google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Insights</a:t>
            </a:r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	http://www.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google.com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/support/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insights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/?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hl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=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cs</a:t>
            </a:r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vše o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Googlu</a:t>
            </a:r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	http://www.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google.cz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intl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cs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about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corporate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company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/index.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html</a:t>
            </a:r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F7974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2428868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Děkuji za pozornost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428596" y="500042"/>
            <a:ext cx="821537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Obsah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Cíle projektu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Praktické využití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Výsledky rešerše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Úvod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Google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Insights</a:t>
            </a:r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Metodika zpracování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Výsledky vyhledávání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Harmonogram prací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Seznam literatury</a:t>
            </a:r>
          </a:p>
          <a:p>
            <a:endParaRPr lang="cs-CZ" dirty="0" smtClean="0">
              <a:solidFill>
                <a:srgbClr val="F79747"/>
              </a:solidFill>
            </a:endParaRPr>
          </a:p>
        </p:txBody>
      </p:sp>
      <p:pic>
        <p:nvPicPr>
          <p:cNvPr id="21" name="Obrázek 20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1428760" cy="611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Cíle projektu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sociologická studie</a:t>
            </a:r>
          </a:p>
          <a:p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co uživatelé hledají, jak se dotazují, jaké oblasti lidské činnosti je zajímají, oblíbené cíle, rozdíl zájmu podle regionu</a:t>
            </a:r>
          </a:p>
        </p:txBody>
      </p:sp>
      <p:pic>
        <p:nvPicPr>
          <p:cNvPr id="8" name="Obrázek 7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1428760" cy="611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Praktické využití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rgbClr val="F79747"/>
              </a:solidFill>
            </a:endParaRP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soubor nejvyhledávanějších měst, památek, přírodních cílů, kulturních akcí (mapy)</a:t>
            </a:r>
          </a:p>
          <a:p>
            <a:endParaRPr lang="cs-CZ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návody pro zajímavá vyhledávání do časopisu Geografické rozhledy</a:t>
            </a:r>
          </a:p>
          <a:p>
            <a:endParaRPr lang="cs-CZ" dirty="0" smtClean="0">
              <a:solidFill>
                <a:srgbClr val="F79747"/>
              </a:solidFill>
            </a:endParaRPr>
          </a:p>
        </p:txBody>
      </p:sp>
      <p:pic>
        <p:nvPicPr>
          <p:cNvPr id="6" name="Obrázek 5" descr="Obrázek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1428760" cy="611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Výsledky rešeršní práce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000528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0D1D31"/>
                </a:solidFill>
              </a:rPr>
              <a:t>Google</a:t>
            </a:r>
            <a:r>
              <a:rPr lang="cs-CZ" dirty="0" smtClean="0">
                <a:solidFill>
                  <a:srgbClr val="0D1D31"/>
                </a:solidFill>
              </a:rPr>
              <a:t>, vyhledávání</a:t>
            </a:r>
          </a:p>
          <a:p>
            <a:pPr>
              <a:buNone/>
            </a:pPr>
            <a:endParaRPr lang="cs-CZ" dirty="0" smtClean="0">
              <a:solidFill>
                <a:srgbClr val="0D1D31"/>
              </a:solidFill>
            </a:endParaRPr>
          </a:p>
          <a:p>
            <a:pPr>
              <a:buNone/>
            </a:pPr>
            <a:endParaRPr lang="cs-CZ" dirty="0" smtClean="0">
              <a:solidFill>
                <a:srgbClr val="0D1D31"/>
              </a:solidFill>
            </a:endParaRPr>
          </a:p>
          <a:p>
            <a:r>
              <a:rPr lang="cs-CZ" dirty="0" smtClean="0">
                <a:solidFill>
                  <a:srgbClr val="0D1D31"/>
                </a:solidFill>
              </a:rPr>
              <a:t>preference lokalit </a:t>
            </a:r>
          </a:p>
          <a:p>
            <a:pPr lvl="1"/>
            <a:r>
              <a:rPr lang="cs-CZ" dirty="0" smtClean="0">
                <a:solidFill>
                  <a:srgbClr val="0D1D31"/>
                </a:solidFill>
              </a:rPr>
              <a:t>Sociální kapitál, okresy ČR (Pileček 2010)</a:t>
            </a:r>
          </a:p>
          <a:p>
            <a:pPr lvl="1"/>
            <a:r>
              <a:rPr lang="cs-CZ" dirty="0" smtClean="0">
                <a:solidFill>
                  <a:srgbClr val="0D1D31"/>
                </a:solidFill>
              </a:rPr>
              <a:t>Vnímání, regiony (</a:t>
            </a:r>
            <a:r>
              <a:rPr lang="cs-CZ" dirty="0" err="1" smtClean="0">
                <a:solidFill>
                  <a:srgbClr val="0D1D31"/>
                </a:solidFill>
              </a:rPr>
              <a:t>Siwek</a:t>
            </a:r>
            <a:r>
              <a:rPr lang="cs-CZ" dirty="0" smtClean="0">
                <a:solidFill>
                  <a:srgbClr val="0D1D31"/>
                </a:solidFill>
              </a:rPr>
              <a:t> 2007)</a:t>
            </a:r>
          </a:p>
          <a:p>
            <a:r>
              <a:rPr lang="cs-CZ" dirty="0" smtClean="0">
                <a:solidFill>
                  <a:srgbClr val="0D1D31"/>
                </a:solidFill>
              </a:rPr>
              <a:t>postup dotazování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kniha Goo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28736"/>
            <a:ext cx="1143008" cy="1555079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5" name="Obrázek 4" descr="kniha Prochaz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896780"/>
            <a:ext cx="1714512" cy="1455164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4286248" y="6357958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Obr. 2  Kniha Procházka po krajích ČR 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00562" y="3000372"/>
            <a:ext cx="4643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D1D31"/>
                </a:solidFill>
              </a:rPr>
              <a:t>Obr.  1  Kniha </a:t>
            </a:r>
            <a:r>
              <a:rPr lang="cs-CZ" sz="1600" dirty="0" err="1" smtClean="0">
                <a:solidFill>
                  <a:srgbClr val="0D1D31"/>
                </a:solidFill>
              </a:rPr>
              <a:t>Google</a:t>
            </a:r>
            <a:r>
              <a:rPr lang="cs-CZ" sz="1600" dirty="0" smtClean="0">
                <a:solidFill>
                  <a:srgbClr val="0D1D31"/>
                </a:solidFill>
              </a:rPr>
              <a:t>: Tipy a návody pro vyhledavač</a:t>
            </a:r>
            <a:endParaRPr lang="cs-CZ" sz="1600" dirty="0">
              <a:solidFill>
                <a:srgbClr val="0D1D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4357686" cy="1928826"/>
          </a:xfrm>
        </p:spPr>
        <p:txBody>
          <a:bodyPr>
            <a:normAutofit/>
          </a:bodyPr>
          <a:lstStyle/>
          <a:p>
            <a:r>
              <a:rPr lang="cs-CZ" sz="3500" b="1" dirty="0" smtClean="0">
                <a:solidFill>
                  <a:schemeClr val="accent6">
                    <a:lumMod val="75000"/>
                  </a:schemeClr>
                </a:solidFill>
              </a:rPr>
              <a:t>Úvod do problematiky</a:t>
            </a:r>
            <a:br>
              <a:rPr lang="cs-CZ" sz="35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3500" b="1" dirty="0" err="1" smtClean="0">
                <a:solidFill>
                  <a:schemeClr val="accent6">
                    <a:lumMod val="75000"/>
                  </a:schemeClr>
                </a:solidFill>
              </a:rPr>
              <a:t>Google</a:t>
            </a:r>
            <a:r>
              <a:rPr lang="cs-CZ" sz="3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500" b="1" dirty="0" err="1" smtClean="0">
                <a:solidFill>
                  <a:schemeClr val="accent6">
                    <a:lumMod val="75000"/>
                  </a:schemeClr>
                </a:solidFill>
              </a:rPr>
              <a:t>Insights</a:t>
            </a:r>
            <a:r>
              <a:rPr lang="cs-CZ" sz="3500" b="1" dirty="0" smtClean="0">
                <a:solidFill>
                  <a:schemeClr val="accent6">
                    <a:lumMod val="75000"/>
                  </a:schemeClr>
                </a:solidFill>
              </a:rPr>
              <a:t> (GI)</a:t>
            </a:r>
            <a:endParaRPr lang="cs-CZ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44" y="2285992"/>
            <a:ext cx="4143404" cy="4268799"/>
          </a:xfrm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chemeClr val="tx2">
                    <a:lumMod val="50000"/>
                  </a:schemeClr>
                </a:solidFill>
              </a:rPr>
              <a:t>volně dostupný  </a:t>
            </a:r>
          </a:p>
          <a:p>
            <a:pPr>
              <a:buNone/>
            </a:pP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	http://www.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google.com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insights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search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/#</a:t>
            </a:r>
          </a:p>
          <a:p>
            <a:endParaRPr lang="cs-CZ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tx2">
                    <a:lumMod val="50000"/>
                  </a:schemeClr>
                </a:solidFill>
              </a:rPr>
              <a:t>relativní objem vyhledávání dotazu</a:t>
            </a:r>
          </a:p>
          <a:p>
            <a:pPr>
              <a:buNone/>
            </a:pPr>
            <a:endParaRPr lang="cs-CZ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tx2">
                    <a:lumMod val="50000"/>
                  </a:schemeClr>
                </a:solidFill>
              </a:rPr>
              <a:t>primárně určeno pro reklamu a marketing</a:t>
            </a:r>
          </a:p>
          <a:p>
            <a:pPr lvl="1"/>
            <a:endParaRPr lang="cs-CZ" dirty="0" smtClean="0"/>
          </a:p>
        </p:txBody>
      </p:sp>
      <p:pic>
        <p:nvPicPr>
          <p:cNvPr id="5" name="Obrázek 4" descr="gi001 města.png"/>
          <p:cNvPicPr>
            <a:picLocks noChangeAspect="1"/>
          </p:cNvPicPr>
          <p:nvPr/>
        </p:nvPicPr>
        <p:blipFill>
          <a:blip r:embed="rId3" cstate="print"/>
          <a:srcRect t="4554" b="63503"/>
          <a:stretch>
            <a:fillRect/>
          </a:stretch>
        </p:blipFill>
        <p:spPr>
          <a:xfrm>
            <a:off x="4357686" y="157376"/>
            <a:ext cx="4643438" cy="944029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9" name="Obrázek 8" descr="gi2 měs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2278" y="1428737"/>
            <a:ext cx="4682695" cy="5072098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4286248" y="1071546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Obr. 3  Zadání dotazu v 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Google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Insights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286248" y="6519446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Obr. 4  Výsledek dotazu z Obr. 3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Metodika zpracování výsledků z GI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47161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hlavní zaměření na dotazy z ČR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400 na turistické cíle ČR, 100 na česká města</a:t>
            </a:r>
          </a:p>
          <a:p>
            <a:endParaRPr lang="cs-CZ" dirty="0" smtClean="0">
              <a:solidFill>
                <a:srgbClr val="F79747"/>
              </a:solidFill>
            </a:endParaRPr>
          </a:p>
          <a:p>
            <a:endParaRPr lang="cs-CZ" dirty="0" smtClean="0">
              <a:solidFill>
                <a:srgbClr val="F79747"/>
              </a:solidFill>
            </a:endParaRPr>
          </a:p>
          <a:p>
            <a:endParaRPr lang="cs-CZ" dirty="0" smtClean="0">
              <a:solidFill>
                <a:srgbClr val="F79747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857356" y="6143644"/>
            <a:ext cx="578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Tab. 1  příklady dotazů na turistické cíle pro Moravskoslezský kraj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642910" y="2928934"/>
          <a:ext cx="7858180" cy="31546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460483"/>
                <a:gridCol w="4397697"/>
              </a:tblGrid>
              <a:tr h="236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Times New Roman"/>
                        </a:rPr>
                        <a:t>turistický cíl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Calibri"/>
                          <a:ea typeface="Calibri"/>
                          <a:cs typeface="Times New Roman"/>
                        </a:rPr>
                        <a:t>dotaz</a:t>
                      </a:r>
                      <a:r>
                        <a:rPr lang="cs-CZ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na GI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6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 smtClean="0"/>
                        <a:t>Divadlo </a:t>
                      </a:r>
                      <a:r>
                        <a:rPr lang="cs-CZ" sz="2100" dirty="0"/>
                        <a:t>loutek Ostrava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/>
                        <a:t>divadlo loutek </a:t>
                      </a:r>
                      <a:r>
                        <a:rPr lang="cs-CZ" sz="2100" dirty="0" err="1"/>
                        <a:t>ostrava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6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/>
                        <a:t>město Štramberk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/>
                        <a:t>štramberk+</a:t>
                      </a:r>
                      <a:r>
                        <a:rPr lang="cs-CZ" sz="2100" dirty="0" err="1"/>
                        <a:t>stramberk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6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/>
                        <a:t>hrad Hukvaldy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/>
                        <a:t>hrad </a:t>
                      </a:r>
                      <a:r>
                        <a:rPr lang="cs-CZ" sz="2100" dirty="0" err="1"/>
                        <a:t>hukvaldy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6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/>
                        <a:t>Lysá hora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/>
                        <a:t>lysá hora+</a:t>
                      </a:r>
                      <a:r>
                        <a:rPr lang="cs-CZ" sz="2100" dirty="0" err="1"/>
                        <a:t>lysa</a:t>
                      </a:r>
                      <a:r>
                        <a:rPr lang="cs-CZ" sz="2100" dirty="0"/>
                        <a:t> hora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6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/>
                        <a:t>Poodří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 err="1"/>
                        <a:t>poodří</a:t>
                      </a:r>
                      <a:r>
                        <a:rPr lang="cs-CZ" sz="2100" dirty="0"/>
                        <a:t>+</a:t>
                      </a:r>
                      <a:r>
                        <a:rPr lang="cs-CZ" sz="2100" dirty="0" err="1"/>
                        <a:t>poodri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3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/>
                        <a:t>Hornické muzeum v Ostravě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/>
                        <a:t>hornické muzeum </a:t>
                      </a:r>
                      <a:r>
                        <a:rPr lang="cs-CZ" sz="2100" dirty="0" err="1"/>
                        <a:t>ostrava</a:t>
                      </a:r>
                      <a:r>
                        <a:rPr lang="cs-CZ" sz="2100" dirty="0" smtClean="0"/>
                        <a:t>+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 err="1" smtClean="0"/>
                        <a:t>hornicke</a:t>
                      </a:r>
                      <a:r>
                        <a:rPr lang="cs-CZ" sz="2100" dirty="0" smtClean="0"/>
                        <a:t> </a:t>
                      </a:r>
                      <a:r>
                        <a:rPr lang="cs-CZ" sz="2100" dirty="0"/>
                        <a:t>muzeum </a:t>
                      </a:r>
                      <a:r>
                        <a:rPr lang="cs-CZ" sz="2100" dirty="0" err="1"/>
                        <a:t>ostrava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34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/>
                        <a:t>Arboretum Nový Dvůr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/>
                        <a:t>arboretum nový dvůr</a:t>
                      </a:r>
                      <a:r>
                        <a:rPr lang="cs-CZ" sz="2100" dirty="0" smtClean="0"/>
                        <a:t>+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100" dirty="0" smtClean="0"/>
                        <a:t>arboretum </a:t>
                      </a:r>
                      <a:r>
                        <a:rPr lang="cs-CZ" sz="2100" dirty="0"/>
                        <a:t>novy </a:t>
                      </a:r>
                      <a:r>
                        <a:rPr lang="cs-CZ" sz="2100" dirty="0" err="1"/>
                        <a:t>dvur</a:t>
                      </a:r>
                      <a:endParaRPr lang="cs-CZ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143248"/>
            <a:ext cx="714380" cy="4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3357562"/>
            <a:ext cx="428628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3736630"/>
            <a:ext cx="714380" cy="4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 l="12500" t="4314" r="7500" b="13832"/>
          <a:stretch>
            <a:fillRect/>
          </a:stretch>
        </p:blipFill>
        <p:spPr bwMode="auto">
          <a:xfrm>
            <a:off x="7786710" y="4071942"/>
            <a:ext cx="42530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4357694"/>
            <a:ext cx="714488" cy="53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/>
          <a:srcRect l="20833" t="12500" r="38333" b="12500"/>
          <a:stretch>
            <a:fillRect/>
          </a:stretch>
        </p:blipFill>
        <p:spPr bwMode="auto">
          <a:xfrm>
            <a:off x="7786710" y="4786322"/>
            <a:ext cx="480105" cy="66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 cstate="print"/>
          <a:srcRect l="14484" t="1250" r="35312" b="47500"/>
          <a:stretch>
            <a:fillRect/>
          </a:stretch>
        </p:blipFill>
        <p:spPr bwMode="auto">
          <a:xfrm>
            <a:off x="6858016" y="5472000"/>
            <a:ext cx="785818" cy="60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Metodika zpracování výsledků z GI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611560" y="1556793"/>
          <a:ext cx="8208912" cy="129687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844680"/>
                <a:gridCol w="2276000"/>
                <a:gridCol w="2088232"/>
              </a:tblGrid>
              <a:tr h="504398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dotaz</a:t>
                      </a:r>
                      <a:r>
                        <a:rPr lang="cs-CZ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na GI</a:t>
                      </a:r>
                      <a:endParaRPr lang="cs-CZ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ROV</a:t>
                      </a:r>
                      <a:endParaRPr lang="cs-CZ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POV</a:t>
                      </a:r>
                      <a:endParaRPr lang="cs-CZ" sz="20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747"/>
                    </a:solidFill>
                  </a:tcPr>
                </a:tc>
              </a:tr>
              <a:tr h="395873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„</a:t>
                      </a:r>
                      <a:r>
                        <a:rPr lang="cs-CZ" sz="20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praha</a:t>
                      </a:r>
                      <a:r>
                        <a:rPr lang="cs-CZ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“ (etalon)</a:t>
                      </a:r>
                      <a:endParaRPr lang="cs-CZ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81</a:t>
                      </a:r>
                      <a:endParaRPr lang="cs-CZ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2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100 000</a:t>
                      </a:r>
                      <a:endParaRPr lang="cs-CZ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A"/>
                    </a:solidFill>
                  </a:tcPr>
                </a:tc>
              </a:tr>
              <a:tr h="395873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„</a:t>
                      </a:r>
                      <a:r>
                        <a:rPr lang="cs-CZ" sz="20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</a:t>
                      </a:r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cs-CZ" sz="20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dubice</a:t>
                      </a:r>
                      <a:r>
                        <a:rPr lang="cs-CZ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“ (dotaz)</a:t>
                      </a:r>
                      <a:endParaRPr lang="cs-CZ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cs-CZ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9 877</a:t>
                      </a:r>
                      <a:endParaRPr lang="cs-CZ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A"/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724128" y="5373216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Obr. 5  náměstí v Pardubicích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1560" y="2852936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Tab. 2  Získání hodnoty pro konkrétní dotaz „</a:t>
            </a:r>
            <a:r>
              <a:rPr lang="cs-CZ" sz="1600" dirty="0" err="1" smtClean="0">
                <a:solidFill>
                  <a:schemeClr val="tx2">
                    <a:lumMod val="50000"/>
                  </a:schemeClr>
                </a:solidFill>
              </a:rPr>
              <a:t>pardubice</a:t>
            </a:r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“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1560" y="3284984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 smtClean="0">
                <a:solidFill>
                  <a:schemeClr val="tx2">
                    <a:lumMod val="50000"/>
                  </a:schemeClr>
                </a:solidFill>
              </a:rPr>
              <a:t>ROV – relativní objem vyhledávání, výstup GI</a:t>
            </a:r>
          </a:p>
          <a:p>
            <a:endParaRPr lang="cs-CZ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2100" dirty="0" smtClean="0">
                <a:solidFill>
                  <a:schemeClr val="tx2">
                    <a:lumMod val="50000"/>
                  </a:schemeClr>
                </a:solidFill>
              </a:rPr>
              <a:t>POV – přepočtený objem vyhledávání, vytvořená veličina</a:t>
            </a:r>
            <a:endParaRPr lang="cs-CZ" sz="2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01008"/>
            <a:ext cx="2441848" cy="1831386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D:\MARKETA\blééé\Bc\text_bc\obrázky\vzorec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869160"/>
            <a:ext cx="4104456" cy="102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Výsledky vyhledávání měst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19672" y="6381328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>
                    <a:lumMod val="50000"/>
                  </a:schemeClr>
                </a:solidFill>
              </a:rPr>
              <a:t>Graf 1   Nejčastěji vyhledávané dotazy na města podle předmětu zájmu</a:t>
            </a:r>
            <a:endParaRPr lang="cs-CZ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651304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</TotalTime>
  <Words>560</Words>
  <Application>Microsoft Office PowerPoint</Application>
  <PresentationFormat>Předvádění na obrazovce (4:3)</PresentationFormat>
  <Paragraphs>121</Paragraphs>
  <Slides>17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</vt:lpstr>
      <vt:lpstr>Vyhledávání českých regionů  a měst uživateli Google</vt:lpstr>
      <vt:lpstr>Obsah</vt:lpstr>
      <vt:lpstr>Cíle projektu</vt:lpstr>
      <vt:lpstr>Praktické využití</vt:lpstr>
      <vt:lpstr>Výsledky rešeršní práce</vt:lpstr>
      <vt:lpstr>Úvod do problematiky Google Insights (GI)</vt:lpstr>
      <vt:lpstr>Metodika zpracování výsledků z GI</vt:lpstr>
      <vt:lpstr>Metodika zpracování výsledků z GI</vt:lpstr>
      <vt:lpstr>Výsledky vyhledávání měst</vt:lpstr>
      <vt:lpstr>Výsledky vyhledávání měst</vt:lpstr>
      <vt:lpstr>Výsledky vyhledávání turistických cílů</vt:lpstr>
      <vt:lpstr>Výsledky vyhledávání turistických cílů</vt:lpstr>
      <vt:lpstr>Výsledky vyhledávání turistických cílů</vt:lpstr>
      <vt:lpstr>Harmonogram prací</vt:lpstr>
      <vt:lpstr>Přehled literatury a použitých zdrojů</vt:lpstr>
      <vt:lpstr>Přehled literatury a použitých zdrojů</vt:lpstr>
      <vt:lpstr>Děkuji za pozornost</vt:lpstr>
    </vt:vector>
  </TitlesOfParts>
  <Company>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Percepce český regionů a měst uživateli Google</dc:title>
  <dc:creator>NAVRAT</dc:creator>
  <cp:lastModifiedBy>NAVRAT</cp:lastModifiedBy>
  <cp:revision>253</cp:revision>
  <dcterms:created xsi:type="dcterms:W3CDTF">2010-10-23T17:30:07Z</dcterms:created>
  <dcterms:modified xsi:type="dcterms:W3CDTF">2011-05-09T06:52:00Z</dcterms:modified>
</cp:coreProperties>
</file>