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6" r:id="rId20"/>
    <p:sldId id="277" r:id="rId21"/>
    <p:sldId id="279" r:id="rId22"/>
    <p:sldId id="280" r:id="rId23"/>
  </p:sldIdLst>
  <p:sldSz cx="9144000" cy="6858000" type="screen4x3"/>
  <p:notesSz cx="6858000" cy="91440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FF00"/>
    <a:srgbClr val="FF9933"/>
    <a:srgbClr val="FF0000"/>
    <a:srgbClr val="66FF33"/>
    <a:srgbClr val="66CCFF"/>
    <a:srgbClr val="CCECFF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79" autoAdjust="0"/>
  </p:normalViewPr>
  <p:slideViewPr>
    <p:cSldViewPr>
      <p:cViewPr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187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CDF76E-0A57-452F-AF69-9CA83CA7FE6E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611975-657E-4795-BA83-3CE963499B93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p2"/>
          <p:cNvPicPr>
            <a:picLocks noChangeAspect="1" noChangeArrowheads="1"/>
          </p:cNvPicPr>
          <p:nvPr userDrawn="1"/>
        </p:nvPicPr>
        <p:blipFill>
          <a:blip r:embed="rId2" cstate="print"/>
          <a:srcRect l="11890" r="21706"/>
          <a:stretch>
            <a:fillRect/>
          </a:stretch>
        </p:blipFill>
        <p:spPr bwMode="auto">
          <a:xfrm>
            <a:off x="0" y="0"/>
            <a:ext cx="9144000" cy="6942138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39750" y="1125538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58152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310312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3103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40713" cy="6310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8313" y="1916113"/>
            <a:ext cx="4038600" cy="4668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9313" y="1916113"/>
            <a:ext cx="4038600" cy="4668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2"/>
          <p:cNvPicPr>
            <a:picLocks noChangeAspect="1" noChangeArrowheads="1"/>
          </p:cNvPicPr>
          <p:nvPr userDrawn="1"/>
        </p:nvPicPr>
        <p:blipFill>
          <a:blip r:embed="rId14" cstate="print"/>
          <a:srcRect l="11890" r="21706"/>
          <a:stretch>
            <a:fillRect/>
          </a:stretch>
        </p:blipFill>
        <p:spPr bwMode="auto">
          <a:xfrm>
            <a:off x="0" y="0"/>
            <a:ext cx="9144000" cy="694213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16113"/>
            <a:ext cx="822960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539750" y="188913"/>
            <a:ext cx="81359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SKOLA\GISACEK\sestrih.wm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468313" y="404813"/>
            <a:ext cx="8207375" cy="2376487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476250"/>
            <a:ext cx="8207375" cy="2305050"/>
          </a:xfrm>
        </p:spPr>
        <p:txBody>
          <a:bodyPr/>
          <a:lstStyle/>
          <a:p>
            <a:r>
              <a:rPr lang="cs-CZ" b="1">
                <a:solidFill>
                  <a:schemeClr val="tx1"/>
                </a:solidFill>
              </a:rPr>
              <a:t>Časová analýza vývoje parků Filozofické fakulty UP v Olomouci</a:t>
            </a:r>
            <a:r>
              <a:rPr lang="cs-CZ"/>
              <a:t> </a:t>
            </a:r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468313" y="2997200"/>
            <a:ext cx="8207375" cy="1439863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468313" y="3068638"/>
            <a:ext cx="8207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800" b="1"/>
              <a:t>Bc. Ondřej SADÍLEK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800"/>
              <a:t>Katedra geoinformatiky 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cs-CZ" sz="2800"/>
              <a:t>Univerzita Palackého v Olomouci</a:t>
            </a:r>
            <a:r>
              <a:rPr lang="cs-CZ" sz="3600"/>
              <a:t> </a:t>
            </a: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468313" y="4581525"/>
            <a:ext cx="8207375" cy="2060575"/>
          </a:xfrm>
          <a:prstGeom prst="flowChartAlternateProcess">
            <a:avLst/>
          </a:prstGeom>
          <a:solidFill>
            <a:srgbClr val="CCE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827088" y="4724400"/>
            <a:ext cx="7559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tabLst>
                <a:tab pos="2959100" algn="l"/>
              </a:tabLst>
            </a:pPr>
            <a:r>
              <a:rPr lang="cs-CZ" sz="2400"/>
              <a:t>Vedoucí práce: Ing. Zdena DOBEŠOVÁ Ph.D.</a:t>
            </a:r>
          </a:p>
          <a:p>
            <a:pPr algn="l">
              <a:spcBef>
                <a:spcPct val="20000"/>
              </a:spcBef>
              <a:tabLst>
                <a:tab pos="2959100" algn="l"/>
              </a:tabLst>
            </a:pPr>
            <a:r>
              <a:rPr lang="cs-CZ" sz="2400"/>
              <a:t>Konzultanti práce:	PhDr. Karel ŽUREK</a:t>
            </a:r>
          </a:p>
          <a:p>
            <a:pPr algn="l">
              <a:spcBef>
                <a:spcPct val="20000"/>
              </a:spcBef>
              <a:tabLst>
                <a:tab pos="2959100" algn="l"/>
              </a:tabLst>
            </a:pPr>
            <a:r>
              <a:rPr lang="cs-CZ" sz="2400"/>
              <a:t>	Ing. Helena HOFERKOVÁ</a:t>
            </a:r>
          </a:p>
          <a:p>
            <a:pPr algn="l">
              <a:spcBef>
                <a:spcPct val="20000"/>
              </a:spcBef>
              <a:tabLst>
                <a:tab pos="2959100" algn="l"/>
              </a:tabLst>
            </a:pPr>
            <a:r>
              <a:rPr lang="cs-CZ" sz="2400"/>
              <a:t>	Ing. arch. Ladislav PALKO</a:t>
            </a:r>
          </a:p>
          <a:p>
            <a:pPr algn="l">
              <a:lnSpc>
                <a:spcPct val="70000"/>
              </a:lnSpc>
              <a:spcBef>
                <a:spcPct val="20000"/>
              </a:spcBef>
              <a:tabLst>
                <a:tab pos="2959100" algn="l"/>
              </a:tabLst>
            </a:pPr>
            <a:r>
              <a:rPr lang="cs-CZ" sz="2800"/>
              <a:t>				   </a:t>
            </a:r>
          </a:p>
          <a:p>
            <a:pPr>
              <a:lnSpc>
                <a:spcPct val="70000"/>
              </a:lnSpc>
              <a:spcBef>
                <a:spcPct val="20000"/>
              </a:spcBef>
              <a:tabLst>
                <a:tab pos="2959100" algn="l"/>
              </a:tabLst>
            </a:pPr>
            <a:r>
              <a:rPr lang="cs-CZ" sz="3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stav v roce 2010</a:t>
            </a: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2736850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39750" y="1268413"/>
            <a:ext cx="79200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data zpřesněna postprocessingovou metodou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korekční data ČUZK CZEPOS – data RINEX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převedení souřadného systému (sw Transform)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finální přepočet v programu Groma v 7.0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468313" y="4149725"/>
            <a:ext cx="8207375" cy="18002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39750" y="4149725"/>
            <a:ext cx="7920038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vytvořené body importovány do ArcGIS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ze souřadnic (*.xls) vygenerovány body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s pomocí terénních zákresů vnikl tematický plán </a:t>
            </a:r>
          </a:p>
          <a:p>
            <a:pPr algn="l">
              <a:spcBef>
                <a:spcPct val="50000"/>
              </a:spcBef>
            </a:pPr>
            <a:endParaRPr lang="cs-CZ" sz="2400"/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graphicFrame>
        <p:nvGraphicFramePr>
          <p:cNvPr id="25612" name="Object 12"/>
          <p:cNvGraphicFramePr>
            <a:graphicFrameLocks noChangeAspect="1"/>
          </p:cNvGraphicFramePr>
          <p:nvPr>
            <p:ph/>
          </p:nvPr>
        </p:nvGraphicFramePr>
        <p:xfrm>
          <a:off x="0" y="1268413"/>
          <a:ext cx="9144000" cy="6459537"/>
        </p:xfrm>
        <a:graphic>
          <a:graphicData uri="http://schemas.openxmlformats.org/presentationml/2006/ole">
            <p:oleObj spid="_x0000_s25612" name="Acrobat Document" r:id="rId3" imgW="22707600" imgH="160401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stav v roce 2010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24479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39750" y="1341438"/>
            <a:ext cx="792003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3D model 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zpracování stejné jako u stavu z roku 1822 - 1830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stav odpovídá skutečnosti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zachyceno poškození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pic>
        <p:nvPicPr>
          <p:cNvPr id="26633" name="Picture 9" descr="soucas1"/>
          <p:cNvPicPr>
            <a:picLocks noChangeAspect="1" noChangeArrowheads="1"/>
          </p:cNvPicPr>
          <p:nvPr/>
        </p:nvPicPr>
        <p:blipFill>
          <a:blip r:embed="rId2" cstate="print"/>
          <a:srcRect l="22591" r="3542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pic>
        <p:nvPicPr>
          <p:cNvPr id="26634" name="Picture 10" descr="soucas2"/>
          <p:cNvPicPr>
            <a:picLocks noChangeAspect="1" noChangeArrowheads="1"/>
          </p:cNvPicPr>
          <p:nvPr/>
        </p:nvPicPr>
        <p:blipFill>
          <a:blip r:embed="rId3" cstate="print"/>
          <a:srcRect l="27170"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 dirty="0"/>
              <a:t>stav po revitalizaci v roce 2011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388937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39750" y="1341438"/>
            <a:ext cx="79200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 dirty="0"/>
              <a:t>tematický plán vycházel z podkladů   </a:t>
            </a:r>
            <a:r>
              <a:rPr lang="cs-CZ" sz="3200" dirty="0" smtClean="0"/>
              <a:t>  PhDr</a:t>
            </a:r>
            <a:r>
              <a:rPr lang="cs-CZ" sz="3200" dirty="0"/>
              <a:t>. Karla </a:t>
            </a:r>
            <a:r>
              <a:rPr lang="cs-CZ" sz="3200" dirty="0" err="1"/>
              <a:t>Žurka</a:t>
            </a:r>
            <a:endParaRPr lang="cs-CZ" sz="3200" dirty="0"/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 dirty="0"/>
              <a:t> </a:t>
            </a:r>
            <a:r>
              <a:rPr lang="cs-CZ" sz="2400" dirty="0"/>
              <a:t>dodaná data ve formátu DWG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dirty="0"/>
              <a:t> zpracování v programu </a:t>
            </a:r>
            <a:r>
              <a:rPr lang="cs-CZ" sz="2400" dirty="0" err="1"/>
              <a:t>ArcGIS</a:t>
            </a:r>
            <a:endParaRPr lang="cs-CZ" sz="2400" dirty="0"/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cs-CZ" sz="2400" dirty="0"/>
              <a:t> přiřazena projekce S-JTSK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cs-CZ" sz="2400" dirty="0"/>
              <a:t> lokalizováno pomocí extenze </a:t>
            </a:r>
            <a:r>
              <a:rPr lang="cs-CZ" sz="2400" dirty="0" err="1"/>
              <a:t>Spatial</a:t>
            </a:r>
            <a:r>
              <a:rPr lang="cs-CZ" sz="2400" dirty="0"/>
              <a:t> </a:t>
            </a:r>
            <a:r>
              <a:rPr lang="cs-CZ" sz="2400" dirty="0" err="1"/>
              <a:t>Adjustment</a:t>
            </a:r>
            <a:endParaRPr lang="cs-CZ" sz="2400" dirty="0"/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cs-CZ" sz="2400" dirty="0"/>
              <a:t> digitalizací vytvořen tematický plán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 dirty="0"/>
          </a:p>
        </p:txBody>
      </p:sp>
      <p:graphicFrame>
        <p:nvGraphicFramePr>
          <p:cNvPr id="27658" name="Object 10"/>
          <p:cNvGraphicFramePr>
            <a:graphicFrameLocks noChangeAspect="1"/>
          </p:cNvGraphicFramePr>
          <p:nvPr>
            <p:ph/>
          </p:nvPr>
        </p:nvGraphicFramePr>
        <p:xfrm>
          <a:off x="0" y="188640"/>
          <a:ext cx="9144000" cy="6459537"/>
        </p:xfrm>
        <a:graphic>
          <a:graphicData uri="http://schemas.openxmlformats.org/presentationml/2006/ole">
            <p:oleObj spid="_x0000_s27658" name="Acrobat Document" r:id="rId3" imgW="22707600" imgH="160401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stav po revitalizaci v roce 2011</a:t>
            </a: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3529012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39750" y="1341438"/>
            <a:ext cx="7920038" cy="38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3D model vycházel z dat ve formátu DWG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data předpřipravena v programu AutoCAD 2010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data importována do Google SketchUp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cs-CZ" sz="2400"/>
              <a:t> zahradní architektura – Ing. Hoferková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cs-CZ" sz="2400"/>
              <a:t> stavební architektura – Ing. arch. Palko</a:t>
            </a:r>
          </a:p>
          <a:p>
            <a:pPr lvl="3" algn="l">
              <a:spcBef>
                <a:spcPct val="50000"/>
              </a:spcBef>
              <a:buFontTx/>
              <a:buChar char="•"/>
            </a:pPr>
            <a:r>
              <a:rPr lang="cs-CZ" sz="2400"/>
              <a:t> pohledy, půdorysy, řezy…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pic>
        <p:nvPicPr>
          <p:cNvPr id="28679" name="Picture 7" descr="rev1"/>
          <p:cNvPicPr>
            <a:picLocks noChangeAspect="1" noChangeArrowheads="1"/>
          </p:cNvPicPr>
          <p:nvPr/>
        </p:nvPicPr>
        <p:blipFill>
          <a:blip r:embed="rId2" cstate="print"/>
          <a:srcRect l="17462" r="8765"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</p:spPr>
      </p:pic>
      <p:pic>
        <p:nvPicPr>
          <p:cNvPr id="28680" name="Picture 8" descr="rev2"/>
          <p:cNvPicPr>
            <a:picLocks noChangeAspect="1" noChangeArrowheads="1"/>
          </p:cNvPicPr>
          <p:nvPr/>
        </p:nvPicPr>
        <p:blipFill>
          <a:blip r:embed="rId3" cstate="print"/>
          <a:srcRect l="25824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výstupy tematických plánů a 3D modelů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3960787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83568" y="1340768"/>
            <a:ext cx="792003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tabLst>
                <a:tab pos="623888" algn="l"/>
                <a:tab pos="2336800" algn="l"/>
              </a:tabLst>
            </a:pPr>
            <a:r>
              <a:rPr lang="cs-CZ" sz="3200" dirty="0"/>
              <a:t>tematické plány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  <a:tab pos="2336800" algn="l"/>
              </a:tabLst>
            </a:pPr>
            <a:r>
              <a:rPr lang="cs-CZ" sz="2400" b="1" dirty="0"/>
              <a:t> </a:t>
            </a:r>
            <a:r>
              <a:rPr lang="cs-CZ" sz="2400" dirty="0"/>
              <a:t>vytištěny jako příloha ve formátu A1 (historický stav 	formát A2)</a:t>
            </a:r>
          </a:p>
          <a:p>
            <a:pPr algn="l">
              <a:spcBef>
                <a:spcPct val="50000"/>
              </a:spcBef>
              <a:tabLst>
                <a:tab pos="623888" algn="l"/>
                <a:tab pos="2336800" algn="l"/>
              </a:tabLst>
            </a:pPr>
            <a:r>
              <a:rPr lang="cs-CZ" sz="3200" dirty="0"/>
              <a:t>3D modely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  <a:tab pos="2336800" algn="l"/>
              </a:tabLst>
            </a:pPr>
            <a:r>
              <a:rPr lang="cs-CZ" sz="2400" dirty="0"/>
              <a:t> </a:t>
            </a:r>
            <a:r>
              <a:rPr lang="cs-CZ" sz="2400" dirty="0" err="1"/>
              <a:t>vyrendrovány</a:t>
            </a:r>
            <a:r>
              <a:rPr lang="cs-CZ" sz="2400" dirty="0"/>
              <a:t> průlety a následně sestříhány             	v programu </a:t>
            </a:r>
            <a:r>
              <a:rPr lang="cs-CZ" sz="2400" dirty="0" err="1"/>
              <a:t>Pinnacle</a:t>
            </a:r>
            <a:r>
              <a:rPr lang="cs-CZ" sz="2400" dirty="0"/>
              <a:t> Studio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  <a:tab pos="2336800" algn="l"/>
              </a:tabLst>
            </a:pPr>
            <a:r>
              <a:rPr lang="cs-CZ" sz="2400" dirty="0"/>
              <a:t> video bylo nahráno na </a:t>
            </a:r>
            <a:r>
              <a:rPr lang="cs-CZ" sz="2400" dirty="0" err="1" smtClean="0"/>
              <a:t>YouTube</a:t>
            </a:r>
            <a:endParaRPr lang="cs-CZ" sz="2400" dirty="0"/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  <a:tab pos="2336800" algn="l"/>
              </a:tabLst>
            </a:pP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468313" y="260350"/>
            <a:ext cx="8207375" cy="865188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29600" cy="865188"/>
          </a:xfrm>
          <a:prstGeom prst="flowChartAlternateProcess">
            <a:avLst/>
          </a:prstGeom>
          <a:noFill/>
          <a:ln w="28575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3600" b="1"/>
              <a:t>Microsoft Photosynth</a:t>
            </a: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68313" y="1412874"/>
            <a:ext cx="8207375" cy="4968453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39750" y="1629817"/>
            <a:ext cx="80645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tabLst>
                <a:tab pos="623888" algn="l"/>
              </a:tabLst>
            </a:pPr>
            <a:r>
              <a:rPr lang="cs-CZ" sz="3200" dirty="0"/>
              <a:t>zachycení fotorealistického současného stavu (léto 2010)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celkem vniklo 23 samostatných projektů s více než 	150 fotkami</a:t>
            </a:r>
          </a:p>
          <a:p>
            <a:pPr lvl="2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dvoujazyčné popisy</a:t>
            </a:r>
          </a:p>
          <a:p>
            <a:pPr lvl="2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</a:t>
            </a:r>
            <a:r>
              <a:rPr lang="cs-CZ" sz="2400" dirty="0" err="1"/>
              <a:t>geotagy</a:t>
            </a:r>
            <a:endParaRPr lang="cs-CZ" sz="2400" dirty="0"/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kvalita hodnocena pomocí </a:t>
            </a:r>
            <a:r>
              <a:rPr lang="cs-CZ" sz="2400" dirty="0" err="1"/>
              <a:t>Synthy</a:t>
            </a:r>
            <a:r>
              <a:rPr lang="cs-CZ" sz="2400" dirty="0"/>
              <a:t> (u 21 projektů je 	</a:t>
            </a:r>
            <a:r>
              <a:rPr lang="cs-CZ" sz="2400" dirty="0" err="1"/>
              <a:t>Synthy</a:t>
            </a:r>
            <a:r>
              <a:rPr lang="cs-CZ" sz="2400" dirty="0"/>
              <a:t> 100 %)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všechny projekty umístěny na webu (</a:t>
            </a:r>
            <a:r>
              <a:rPr lang="cs-CZ" sz="2400" dirty="0" err="1"/>
              <a:t>photosynth.net</a:t>
            </a:r>
            <a:r>
              <a:rPr lang="cs-CZ" sz="2400" dirty="0"/>
              <a:t>)</a:t>
            </a:r>
          </a:p>
        </p:txBody>
      </p:sp>
      <p:pic>
        <p:nvPicPr>
          <p:cNvPr id="31752" name="Picture 8" descr="photosynth_web_ob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144000" cy="414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468313" y="260350"/>
            <a:ext cx="8207375" cy="865188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29600" cy="865188"/>
          </a:xfrm>
          <a:prstGeom prst="flowChartAlternateProcess">
            <a:avLst/>
          </a:prstGeom>
          <a:noFill/>
          <a:ln w="28575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2900" b="1"/>
              <a:t>Volně dostupný software pro 3D modelování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468313" y="1412875"/>
            <a:ext cx="8207375" cy="2952229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39750" y="1484313"/>
            <a:ext cx="80645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Arial" pitchFamily="34" charset="0"/>
              <a:buChar char="•"/>
              <a:tabLst>
                <a:tab pos="623888" algn="l"/>
              </a:tabLst>
            </a:pPr>
            <a:r>
              <a:rPr lang="cs-CZ" sz="3200" b="1" dirty="0" smtClean="0"/>
              <a:t> </a:t>
            </a:r>
            <a:r>
              <a:rPr lang="cs-CZ" sz="3200" b="1" dirty="0" err="1" smtClean="0"/>
              <a:t>Blender</a:t>
            </a:r>
            <a:endParaRPr lang="cs-CZ" sz="3200" b="1" dirty="0" smtClean="0"/>
          </a:p>
          <a:p>
            <a:pPr algn="l">
              <a:spcBef>
                <a:spcPct val="50000"/>
              </a:spcBef>
              <a:buFont typeface="Arial" pitchFamily="34" charset="0"/>
              <a:buChar char="•"/>
              <a:tabLst>
                <a:tab pos="623888" algn="l"/>
              </a:tabLst>
            </a:pPr>
            <a:r>
              <a:rPr lang="cs-CZ" sz="3200" b="1" dirty="0" smtClean="0"/>
              <a:t> POV-</a:t>
            </a:r>
            <a:r>
              <a:rPr lang="cs-CZ" sz="3200" b="1" dirty="0" err="1" smtClean="0"/>
              <a:t>Ray</a:t>
            </a:r>
            <a:endParaRPr lang="cs-CZ" sz="3200" b="1" dirty="0" smtClean="0"/>
          </a:p>
          <a:p>
            <a:pPr algn="l">
              <a:spcBef>
                <a:spcPct val="50000"/>
              </a:spcBef>
              <a:buFont typeface="Arial" pitchFamily="34" charset="0"/>
              <a:buChar char="•"/>
              <a:tabLst>
                <a:tab pos="623888" algn="l"/>
              </a:tabLst>
            </a:pPr>
            <a:r>
              <a:rPr lang="cs-CZ" sz="3200" b="1" dirty="0" smtClean="0"/>
              <a:t> </a:t>
            </a:r>
            <a:r>
              <a:rPr lang="cs-CZ" sz="3200" b="1" dirty="0" err="1" smtClean="0"/>
              <a:t>Virtual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Terrain</a:t>
            </a:r>
            <a:r>
              <a:rPr lang="cs-CZ" sz="3200" b="1" dirty="0" smtClean="0"/>
              <a:t> Project</a:t>
            </a:r>
            <a:endParaRPr lang="cs-CZ" sz="3200" dirty="0" smtClean="0"/>
          </a:p>
          <a:p>
            <a:pPr algn="l">
              <a:spcBef>
                <a:spcPct val="50000"/>
              </a:spcBef>
              <a:buFont typeface="Arial" pitchFamily="34" charset="0"/>
              <a:buChar char="•"/>
              <a:tabLst>
                <a:tab pos="623888" algn="l"/>
              </a:tabLst>
            </a:pPr>
            <a:r>
              <a:rPr lang="cs-CZ" sz="3200" b="1" dirty="0" smtClean="0"/>
              <a:t> </a:t>
            </a:r>
            <a:r>
              <a:rPr lang="cs-CZ" sz="3200" b="1" dirty="0" err="1" smtClean="0"/>
              <a:t>Google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SketchUp</a:t>
            </a:r>
            <a:endParaRPr lang="cs-CZ" sz="3200" dirty="0" smtClean="0"/>
          </a:p>
          <a:p>
            <a:pPr algn="l">
              <a:spcBef>
                <a:spcPct val="50000"/>
              </a:spcBef>
              <a:tabLst>
                <a:tab pos="623888" algn="l"/>
              </a:tabLst>
            </a:pPr>
            <a:endParaRPr lang="cs-CZ" sz="3200" dirty="0" smtClean="0"/>
          </a:p>
          <a:p>
            <a:pPr algn="l">
              <a:spcBef>
                <a:spcPct val="50000"/>
              </a:spcBef>
              <a:tabLst>
                <a:tab pos="623888" algn="l"/>
              </a:tabLst>
            </a:pPr>
            <a:endParaRPr lang="cs-CZ" sz="3200" dirty="0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468313" y="4192588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468313" y="260350"/>
            <a:ext cx="8207375" cy="865188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865188"/>
          </a:xfrm>
          <a:prstGeom prst="flowChartAlternateProcess">
            <a:avLst/>
          </a:prstGeom>
          <a:noFill/>
          <a:ln w="28575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b="1"/>
              <a:t>Prostorové analýzy</a:t>
            </a: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468313" y="1196975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39750" y="1196975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Změny v typech povrchů v čase</a:t>
            </a: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468313" y="4437063"/>
            <a:ext cx="8207375" cy="2205037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68313" y="4437063"/>
            <a:ext cx="7920037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docházelo ke snižování zelené plochy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1830 – zelená plocha 98,3 %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2010 – zelená plocha 49,7 %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2011 – zelená plocha 35,1 %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sp>
        <p:nvSpPr>
          <p:cNvPr id="35851" name="AutoShape 11"/>
          <p:cNvSpPr>
            <a:spLocks noChangeArrowheads="1"/>
          </p:cNvSpPr>
          <p:nvPr/>
        </p:nvSpPr>
        <p:spPr bwMode="auto">
          <a:xfrm>
            <a:off x="468313" y="1989138"/>
            <a:ext cx="8207375" cy="11525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68313" y="1989138"/>
            <a:ext cx="792003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hodnoceno ve třech časových horizontech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1830, 2010 a 2011</a:t>
            </a:r>
            <a:endParaRPr lang="cs-CZ" sz="2400" b="1"/>
          </a:p>
        </p:txBody>
      </p:sp>
      <p:sp>
        <p:nvSpPr>
          <p:cNvPr id="35853" name="AutoShape 13"/>
          <p:cNvSpPr>
            <a:spLocks noChangeArrowheads="1"/>
          </p:cNvSpPr>
          <p:nvPr/>
        </p:nvSpPr>
        <p:spPr bwMode="auto">
          <a:xfrm>
            <a:off x="468313" y="3213100"/>
            <a:ext cx="8207375" cy="11525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468313" y="3213100"/>
            <a:ext cx="792003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zpracováno v aplikaci ArcMap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sumarizace, výpočet geometrie</a:t>
            </a:r>
            <a:endParaRPr lang="cs-CZ" sz="2400" b="1"/>
          </a:p>
        </p:txBody>
      </p:sp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2" cstate="print"/>
          <a:srcRect l="7878" t="26646" r="69481" b="51625"/>
          <a:stretch>
            <a:fillRect/>
          </a:stretch>
        </p:blipFill>
        <p:spPr bwMode="auto">
          <a:xfrm>
            <a:off x="0" y="0"/>
            <a:ext cx="5651500" cy="188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3" cstate="print"/>
          <a:srcRect l="7878" t="45541" r="65871" b="21375"/>
          <a:stretch>
            <a:fillRect/>
          </a:stretch>
        </p:blipFill>
        <p:spPr bwMode="auto">
          <a:xfrm>
            <a:off x="0" y="0"/>
            <a:ext cx="7056438" cy="3087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4" cstate="print"/>
          <a:srcRect l="7878" t="25520" r="65871" b="14000"/>
          <a:stretch>
            <a:fillRect/>
          </a:stretch>
        </p:blipFill>
        <p:spPr bwMode="auto">
          <a:xfrm>
            <a:off x="0" y="0"/>
            <a:ext cx="7019925" cy="5614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Sklonitostní poměry</a:t>
            </a: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1728539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39750" y="1268413"/>
            <a:ext cx="79200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 dirty="0"/>
              <a:t>z dat naměřených totální stanicí byl vytvořen digitální model terénů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dirty="0"/>
              <a:t> extenze 3D </a:t>
            </a:r>
            <a:r>
              <a:rPr lang="cs-CZ" sz="2400" dirty="0" err="1" smtClean="0"/>
              <a:t>Analyst</a:t>
            </a:r>
            <a:endParaRPr lang="cs-CZ" sz="2400" dirty="0"/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468313" y="3140968"/>
            <a:ext cx="8207375" cy="2592388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39750" y="3140968"/>
            <a:ext cx="7920038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tabLst>
                <a:tab pos="623888" algn="l"/>
              </a:tabLst>
            </a:pPr>
            <a:r>
              <a:rPr lang="cs-CZ" sz="3200" dirty="0"/>
              <a:t>na digitálním modelu terénu vypočteny </a:t>
            </a:r>
            <a:r>
              <a:rPr lang="cs-CZ" sz="3200" dirty="0" err="1"/>
              <a:t>sklonitostní</a:t>
            </a:r>
            <a:r>
              <a:rPr lang="cs-CZ" sz="3200" dirty="0"/>
              <a:t> poměry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vrstva </a:t>
            </a:r>
            <a:r>
              <a:rPr lang="cs-CZ" sz="2400" dirty="0" err="1"/>
              <a:t>reklasifikována</a:t>
            </a:r>
            <a:r>
              <a:rPr lang="cs-CZ" sz="2400" dirty="0"/>
              <a:t> – zjištění rozložení 	jednotlivých sklonů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r>
              <a:rPr lang="cs-CZ" sz="2400" dirty="0"/>
              <a:t> více než 50 % území ve slonu 0° - 4°</a:t>
            </a:r>
          </a:p>
          <a:p>
            <a:pPr algn="l">
              <a:spcBef>
                <a:spcPct val="50000"/>
              </a:spcBef>
              <a:tabLst>
                <a:tab pos="623888" algn="l"/>
              </a:tabLst>
            </a:pPr>
            <a:endParaRPr lang="cs-CZ" sz="2400" dirty="0"/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endParaRPr lang="cs-CZ" sz="2400" b="1" dirty="0"/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468313" y="1268413"/>
            <a:ext cx="8207375" cy="3960812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Orientace svahů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39750" y="1341438"/>
            <a:ext cx="81359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/>
              <a:t>vypočteny z digitálního modelu reliéfu</a:t>
            </a:r>
          </a:p>
          <a:p>
            <a:pPr algn="l">
              <a:spcBef>
                <a:spcPct val="50000"/>
              </a:spcBef>
            </a:pPr>
            <a:endParaRPr lang="cs-CZ" sz="2400"/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2" cstate="print"/>
          <a:srcRect l="7878" t="38750" r="75058" b="30833"/>
          <a:stretch>
            <a:fillRect/>
          </a:stretch>
        </p:blipFill>
        <p:spPr bwMode="auto">
          <a:xfrm>
            <a:off x="2051050" y="1916113"/>
            <a:ext cx="5184775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468313" y="1628775"/>
            <a:ext cx="8207375" cy="5040313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468313" y="260350"/>
            <a:ext cx="8207375" cy="1152525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b="1"/>
              <a:t>Cíl práce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73225"/>
            <a:ext cx="8229600" cy="5184775"/>
          </a:xfrm>
        </p:spPr>
        <p:txBody>
          <a:bodyPr/>
          <a:lstStyle/>
          <a:p>
            <a:pPr>
              <a:buFontTx/>
              <a:buNone/>
            </a:pPr>
            <a:r>
              <a:rPr lang="cs-CZ" sz="3400"/>
              <a:t>	vizualizace časoprostorového vývoje parků FF pomocí tematických plánů </a:t>
            </a:r>
          </a:p>
          <a:p>
            <a:pPr>
              <a:buFontTx/>
              <a:buNone/>
            </a:pPr>
            <a:r>
              <a:rPr lang="cs-CZ" sz="3400"/>
              <a:t>	a 3D modelů</a:t>
            </a:r>
          </a:p>
          <a:p>
            <a:pPr lvl="1"/>
            <a:r>
              <a:rPr lang="cs-CZ"/>
              <a:t>tematický plán a historický model (rok 1830)</a:t>
            </a:r>
          </a:p>
          <a:p>
            <a:pPr lvl="1"/>
            <a:r>
              <a:rPr lang="cs-CZ"/>
              <a:t>tematický plán a 3D model současného stavu</a:t>
            </a:r>
          </a:p>
          <a:p>
            <a:pPr lvl="1"/>
            <a:r>
              <a:rPr lang="cs-CZ"/>
              <a:t>tematický plán a 3D model podle navrhované revitalizace</a:t>
            </a:r>
          </a:p>
          <a:p>
            <a:pPr lvl="2"/>
            <a:r>
              <a:rPr lang="cs-CZ"/>
              <a:t>PhDr. Karel Žurek (restaurátorství památek)</a:t>
            </a:r>
          </a:p>
          <a:p>
            <a:pPr lvl="2"/>
            <a:r>
              <a:rPr lang="cs-CZ"/>
              <a:t>Ing. Helena Hoferková (zahradní architektura)</a:t>
            </a:r>
          </a:p>
          <a:p>
            <a:pPr lvl="2"/>
            <a:r>
              <a:rPr lang="cs-CZ"/>
              <a:t>Ing. arch. Ladislav Palko (stavební architektura)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Výpočet navážky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468313" y="1268413"/>
            <a:ext cx="8207375" cy="1223962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39750" y="1268413"/>
            <a:ext cx="79200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počítáno z důvodu přestavby hradeb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použit sw ArcGIS</a:t>
            </a:r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468313" y="2565400"/>
            <a:ext cx="8207375" cy="1150938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39750" y="2565400"/>
            <a:ext cx="79200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tabLst>
                <a:tab pos="623888" algn="l"/>
              </a:tabLst>
            </a:pPr>
            <a:r>
              <a:rPr lang="cs-CZ" sz="3200"/>
              <a:t>horní hranice navážky – digitální model terénů (rozlišení 1 m a 0,1 m)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endParaRPr lang="cs-CZ" sz="2400" b="1"/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468313" y="3789363"/>
            <a:ext cx="8207375" cy="1150937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39750" y="3789363"/>
            <a:ext cx="7920038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tabLst>
                <a:tab pos="623888" algn="l"/>
              </a:tabLst>
            </a:pPr>
            <a:r>
              <a:rPr lang="cs-CZ" sz="3200"/>
              <a:t>maximální navážka vypočtena na základě výšky hradeb </a:t>
            </a:r>
            <a:r>
              <a:rPr lang="cs-CZ" sz="2400"/>
              <a:t>(30 907,1 m3)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endParaRPr lang="cs-CZ" sz="2400" b="1"/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>
            <a:off x="468313" y="5013325"/>
            <a:ext cx="8207375" cy="1150938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39750" y="5013325"/>
            <a:ext cx="79200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tabLst>
                <a:tab pos="623888" algn="l"/>
              </a:tabLst>
            </a:pPr>
            <a:r>
              <a:rPr lang="cs-CZ" sz="3200"/>
              <a:t>střední výška navážky uvažovala skalnatý podklad </a:t>
            </a:r>
            <a:r>
              <a:rPr lang="cs-CZ" sz="2400"/>
              <a:t>(22 765,9 m3)</a:t>
            </a:r>
          </a:p>
          <a:p>
            <a:pPr lvl="1" algn="l">
              <a:spcBef>
                <a:spcPct val="50000"/>
              </a:spcBef>
              <a:buFontTx/>
              <a:buChar char="•"/>
              <a:tabLst>
                <a:tab pos="623888" algn="l"/>
              </a:tabLst>
            </a:pPr>
            <a:endParaRPr lang="cs-CZ" sz="2400" b="1"/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9144000" cy="62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sestri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49795"/>
            <a:ext cx="9144001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539750" y="5373688"/>
            <a:ext cx="8207375" cy="936625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539750" y="52292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b="1">
                <a:solidFill>
                  <a:schemeClr val="tx2"/>
                </a:solidFill>
              </a:rPr>
              <a:t>Děkuji za pozornost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395536" y="476672"/>
            <a:ext cx="8207375" cy="1079500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395536" y="1700635"/>
            <a:ext cx="8207375" cy="1081087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395536" y="2924597"/>
            <a:ext cx="8207375" cy="15843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95536" y="2853160"/>
            <a:ext cx="77771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</a:pPr>
            <a:r>
              <a:rPr lang="cs-CZ" sz="3200"/>
              <a:t>srovnání možností další využitelnosti </a:t>
            </a:r>
          </a:p>
          <a:p>
            <a:pPr marL="342900" indent="-342900" algn="l">
              <a:lnSpc>
                <a:spcPct val="70000"/>
              </a:lnSpc>
              <a:spcBef>
                <a:spcPct val="20000"/>
              </a:spcBef>
            </a:pPr>
            <a:r>
              <a:rPr lang="cs-CZ" sz="3200"/>
              <a:t>výstupů a využitelnosti dat pro prostorové </a:t>
            </a:r>
          </a:p>
          <a:p>
            <a:pPr marL="342900" indent="-342900" algn="l">
              <a:lnSpc>
                <a:spcPct val="70000"/>
              </a:lnSpc>
              <a:spcBef>
                <a:spcPct val="20000"/>
              </a:spcBef>
            </a:pPr>
            <a:r>
              <a:rPr lang="cs-CZ" sz="3200"/>
              <a:t>analýzy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cs-CZ" sz="3200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95536" y="1700635"/>
            <a:ext cx="69135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cs-CZ" sz="3200"/>
              <a:t>srovnání volně dostupného software        pro 3D modelování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95536" y="476672"/>
            <a:ext cx="80645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cs-CZ" sz="3200"/>
              <a:t>vizualizační projekt v Microsoft </a:t>
            </a:r>
          </a:p>
          <a:p>
            <a:pPr algn="l"/>
            <a:r>
              <a:rPr lang="cs-CZ" sz="3200"/>
              <a:t>PhotoSynth (on-line režim)</a:t>
            </a:r>
          </a:p>
          <a:p>
            <a:pPr algn="l">
              <a:spcBef>
                <a:spcPct val="50000"/>
              </a:spcBef>
            </a:pP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468313" y="2420938"/>
            <a:ext cx="8207375" cy="1657350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b="1">
                <a:solidFill>
                  <a:schemeClr val="tx2"/>
                </a:solidFill>
              </a:rPr>
              <a:t>Postup zpracování</a:t>
            </a:r>
            <a:br>
              <a:rPr lang="cs-CZ" b="1">
                <a:solidFill>
                  <a:schemeClr val="tx2"/>
                </a:solidFill>
              </a:rPr>
            </a:br>
            <a:r>
              <a:rPr lang="cs-CZ" b="1">
                <a:solidFill>
                  <a:schemeClr val="tx2"/>
                </a:solidFill>
              </a:rPr>
              <a:t>a výsledky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68313" y="260350"/>
            <a:ext cx="8207375" cy="865188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8" name="AutoShap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865188"/>
          </a:xfrm>
          <a:prstGeom prst="flowChartAlternateProcess">
            <a:avLst/>
          </a:prstGeom>
          <a:noFill/>
          <a:ln w="28575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b="1"/>
              <a:t>Rešerše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16406" name="AutoShape 22"/>
          <p:cNvSpPr>
            <a:spLocks noChangeArrowheads="1"/>
          </p:cNvSpPr>
          <p:nvPr/>
        </p:nvSpPr>
        <p:spPr bwMode="auto">
          <a:xfrm>
            <a:off x="468313" y="1412875"/>
            <a:ext cx="8207375" cy="11525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468313" y="1412875"/>
            <a:ext cx="7920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použití 3D modelů v geoinformatice a nové trendy v 3D vizualizacích</a:t>
            </a:r>
          </a:p>
        </p:txBody>
      </p:sp>
      <p:sp>
        <p:nvSpPr>
          <p:cNvPr id="16408" name="AutoShape 24"/>
          <p:cNvSpPr>
            <a:spLocks noChangeArrowheads="1"/>
          </p:cNvSpPr>
          <p:nvPr/>
        </p:nvSpPr>
        <p:spPr bwMode="auto">
          <a:xfrm>
            <a:off x="468313" y="2781300"/>
            <a:ext cx="8207375" cy="11525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468313" y="2781300"/>
            <a:ext cx="7920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historický vývoj parků a přilehlých domů Filozofické fakulty UP Olomouc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468313" y="260350"/>
            <a:ext cx="8207375" cy="865188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3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865188"/>
          </a:xfrm>
          <a:prstGeom prst="flowChartAlternateProcess">
            <a:avLst/>
          </a:prstGeom>
          <a:noFill/>
          <a:ln w="28575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b="1"/>
              <a:t>Fytocenologický průzkum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468313" y="1412875"/>
            <a:ext cx="8207375" cy="3960813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39750" y="1484313"/>
            <a:ext cx="7920038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vytvořena inventarizace dřevin podle metodiky Machovec 1982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druhová skladba (termilologie Krüssmann)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výška dřeviny (výškoměr Silva clino master)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průměr koruny (pásmo)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obvod kmene (měřidlo Diameter tape Richter)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věková kategorie</a:t>
            </a: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468313" y="5445125"/>
            <a:ext cx="8207375" cy="1079500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39750" y="5445125"/>
            <a:ext cx="8064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sadovnická hodnota a vitalita podle metodiky Machovec 1982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468313" y="260350"/>
            <a:ext cx="8207375" cy="865188"/>
          </a:xfrm>
          <a:prstGeom prst="flowChartAlternateProcess">
            <a:avLst/>
          </a:prstGeom>
          <a:solidFill>
            <a:srgbClr val="CCFF33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title"/>
          </p:nvPr>
        </p:nvSpPr>
        <p:spPr bwMode="auto">
          <a:prstGeom prst="flowChartAlternateProcess">
            <a:avLst/>
          </a:prstGeom>
          <a:noFill/>
          <a:ln w="28575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b="1"/>
              <a:t>Tematické plány a 3D modely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68313" y="2060575"/>
            <a:ext cx="8207375" cy="2160588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39750" y="2060575"/>
            <a:ext cx="79200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existují pouze dva mapové podklady, které zachycují parkovou architekturu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rok 1828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</a:t>
            </a:r>
            <a:r>
              <a:rPr lang="cs-CZ" sz="2400" b="1"/>
              <a:t>rok 1822 - 1830</a:t>
            </a: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468313" y="1196975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39750" y="1196975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stav v roce 1822 - 1830</a:t>
            </a: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468313" y="4365625"/>
            <a:ext cx="8207375" cy="1727200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68313" y="4365625"/>
            <a:ext cx="7920037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mapa zpracována v programu ArcGIS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georeferencována s katastrální mapou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digitalizována – rekonstrukce historického stavu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468313" y="2060575"/>
            <a:ext cx="8207375" cy="2160588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39750" y="2060575"/>
            <a:ext cx="79200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existují pouze dva mapové podklady, které zachycují parkovou architekturu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rok 1828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</a:t>
            </a:r>
            <a:r>
              <a:rPr lang="cs-CZ" sz="2400" b="1"/>
              <a:t>rok 1822 - 1830</a:t>
            </a:r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3" cstate="print"/>
          <a:srcRect r="6200"/>
          <a:stretch>
            <a:fillRect/>
          </a:stretch>
        </p:blipFill>
        <p:spPr bwMode="auto">
          <a:xfrm>
            <a:off x="0" y="0"/>
            <a:ext cx="9144000" cy="699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4" cstate="print"/>
          <a:srcRect t="3812"/>
          <a:stretch>
            <a:fillRect/>
          </a:stretch>
        </p:blipFill>
        <p:spPr bwMode="auto">
          <a:xfrm>
            <a:off x="0" y="0"/>
            <a:ext cx="9144000" cy="7040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21521" name="Object 17"/>
          <p:cNvGraphicFramePr>
            <a:graphicFrameLocks noChangeAspect="1"/>
          </p:cNvGraphicFramePr>
          <p:nvPr/>
        </p:nvGraphicFramePr>
        <p:xfrm>
          <a:off x="0" y="188913"/>
          <a:ext cx="9144000" cy="6467475"/>
        </p:xfrm>
        <a:graphic>
          <a:graphicData uri="http://schemas.openxmlformats.org/presentationml/2006/ole">
            <p:oleObj spid="_x0000_s21521" name="Acrobat Document" r:id="rId5" imgW="16040033" imgH="11344072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stav v roce 1822 - 1830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468313" y="3571875"/>
            <a:ext cx="8207375" cy="1800225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68313" y="3644900"/>
            <a:ext cx="7920037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3D model v Google SketchUp 7 a 8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z tematického plánu použity půdorysy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tvary odpovídající dané době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468313" y="1268413"/>
            <a:ext cx="8207375" cy="2160587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39750" y="1268413"/>
            <a:ext cx="79200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plán historického stavu exportován          do Google SketchUp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plug-in ArcGIS for SketchUp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pro lepší práci také do formátu DWG</a:t>
            </a:r>
            <a:endParaRPr lang="cs-CZ" sz="2400" b="1"/>
          </a:p>
        </p:txBody>
      </p:sp>
      <p:pic>
        <p:nvPicPr>
          <p:cNvPr id="23566" name="Picture 14" descr="hist1"/>
          <p:cNvPicPr>
            <a:picLocks noChangeAspect="1" noChangeArrowheads="1"/>
          </p:cNvPicPr>
          <p:nvPr/>
        </p:nvPicPr>
        <p:blipFill>
          <a:blip r:embed="rId2" cstate="print"/>
          <a:srcRect l="9698" r="16818"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</p:spPr>
      </p:pic>
      <p:pic>
        <p:nvPicPr>
          <p:cNvPr id="23567" name="Picture 15" descr="hist2"/>
          <p:cNvPicPr>
            <a:picLocks noChangeAspect="1" noChangeArrowheads="1"/>
          </p:cNvPicPr>
          <p:nvPr/>
        </p:nvPicPr>
        <p:blipFill>
          <a:blip r:embed="rId3" cstate="print"/>
          <a:srcRect l="26094"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468313" y="1268413"/>
            <a:ext cx="8229600" cy="865187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cs-CZ" sz="3200">
              <a:solidFill>
                <a:schemeClr val="tx2"/>
              </a:solidFill>
            </a:endParaRP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468313" y="260350"/>
            <a:ext cx="8207375" cy="647700"/>
          </a:xfrm>
          <a:prstGeom prst="flowChartAlternateProcess">
            <a:avLst/>
          </a:prstGeom>
          <a:solidFill>
            <a:srgbClr val="66CCFF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/>
              <a:t>stav v roce 2010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468313" y="1268413"/>
            <a:ext cx="8207375" cy="2736850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39750" y="1268413"/>
            <a:ext cx="79200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tematický plán vycházel z měření totální stanicí Trimble 5503 DR Standard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 b="1"/>
              <a:t> </a:t>
            </a:r>
            <a:r>
              <a:rPr lang="cs-CZ" sz="2400"/>
              <a:t>Polární metoda s volným stanoviskem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měření rozděleno na 13 stanovisek (cca 1100 bodů)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zpracování bodů v programu Groma v 7.0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468313" y="4121150"/>
            <a:ext cx="8207375" cy="2260600"/>
          </a:xfrm>
          <a:prstGeom prst="flowChartAlternateProcess">
            <a:avLst/>
          </a:prstGeom>
          <a:solidFill>
            <a:srgbClr val="CCFF99">
              <a:alpha val="85001"/>
            </a:srgb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cs-CZ" sz="3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539750" y="4149725"/>
            <a:ext cx="79200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3200"/>
              <a:t>naměřené body lokalizovány pomocí diferenční GPS Ashtech ProMark2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změřeno 26 bodů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cs-CZ" sz="2400"/>
              <a:t> zpracováno v programu Survey Project Manager</a:t>
            </a:r>
          </a:p>
          <a:p>
            <a:pPr algn="l">
              <a:spcBef>
                <a:spcPct val="50000"/>
              </a:spcBef>
            </a:pPr>
            <a:endParaRPr lang="cs-CZ" sz="2400"/>
          </a:p>
          <a:p>
            <a:pPr lvl="1" algn="l">
              <a:spcBef>
                <a:spcPct val="50000"/>
              </a:spcBef>
              <a:buFontTx/>
              <a:buChar char="•"/>
            </a:pPr>
            <a:endParaRPr 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665</Words>
  <Application>Microsoft Office PowerPoint</Application>
  <PresentationFormat>Předvádění na obrazovce (4:3)</PresentationFormat>
  <Paragraphs>133</Paragraphs>
  <Slides>22</Slides>
  <Notes>0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4" baseType="lpstr">
      <vt:lpstr>Výchozí návrh</vt:lpstr>
      <vt:lpstr>Adobe Acrobat Document</vt:lpstr>
      <vt:lpstr>Časová analýza vývoje parků Filozofické fakulty UP v Olomouci </vt:lpstr>
      <vt:lpstr>Cíl práce</vt:lpstr>
      <vt:lpstr>Snímek 3</vt:lpstr>
      <vt:lpstr>Snímek 4</vt:lpstr>
      <vt:lpstr>Rešerše</vt:lpstr>
      <vt:lpstr>Fytocenologický průzkum</vt:lpstr>
      <vt:lpstr>Tematické plány a 3D modely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Microsoft Photosynth</vt:lpstr>
      <vt:lpstr>Volně dostupný software pro 3D modelování</vt:lpstr>
      <vt:lpstr>Prostorové analýzy</vt:lpstr>
      <vt:lpstr>Snímek 18</vt:lpstr>
      <vt:lpstr>Snímek 19</vt:lpstr>
      <vt:lpstr>Snímek 20</vt:lpstr>
      <vt:lpstr>Snímek 21</vt:lpstr>
      <vt:lpstr>Snímek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Ondra</dc:creator>
  <cp:lastModifiedBy>Ondra</cp:lastModifiedBy>
  <cp:revision>45</cp:revision>
  <dcterms:created xsi:type="dcterms:W3CDTF">2010-02-21T13:49:24Z</dcterms:created>
  <dcterms:modified xsi:type="dcterms:W3CDTF">2011-04-26T19:51:15Z</dcterms:modified>
</cp:coreProperties>
</file>