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4" r:id="rId8"/>
    <p:sldId id="263" r:id="rId9"/>
    <p:sldId id="262" r:id="rId10"/>
    <p:sldId id="267" r:id="rId11"/>
    <p:sldId id="265" r:id="rId12"/>
    <p:sldId id="268" r:id="rId13"/>
    <p:sldId id="266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6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44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0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4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97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02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4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8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6">
                <a:lumMod val="60000"/>
                <a:lumOff val="40000"/>
              </a:schemeClr>
            </a:gs>
            <a:gs pos="34000">
              <a:schemeClr val="accent6"/>
            </a:gs>
            <a:gs pos="100000">
              <a:schemeClr val="accent6">
                <a:lumMod val="60000"/>
                <a:lumOff val="40000"/>
              </a:schemeClr>
            </a:gs>
            <a:gs pos="10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DA36-1924-48D6-807C-B598C2F849A7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EE9C-A1C9-46F6-B10D-CF75D6E40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ebhelp.esri.com/arcgisdesktop/9.2/index.cfm?id=720&amp;pid=717&amp;topicname=Writing_Python_scrip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- ukázka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2363781" cy="606195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59" y="1268759"/>
            <a:ext cx="7727899" cy="39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map pro další zpracování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Mapová kompozice</a:t>
            </a:r>
          </a:p>
          <a:p>
            <a:pPr lvl="1"/>
            <a:r>
              <a:rPr lang="cs-CZ" dirty="0"/>
              <a:t>intervaly třídy jsou definovány podle </a:t>
            </a:r>
            <a:r>
              <a:rPr lang="cs-CZ" dirty="0" err="1"/>
              <a:t>Jenkse</a:t>
            </a:r>
            <a:endParaRPr lang="cs-CZ" dirty="0"/>
          </a:p>
          <a:p>
            <a:pPr lvl="1"/>
            <a:r>
              <a:rPr lang="cs-CZ" dirty="0"/>
              <a:t>Vizualizovaná data:</a:t>
            </a:r>
          </a:p>
          <a:p>
            <a:pPr lvl="2"/>
            <a:r>
              <a:rPr lang="cs-CZ" dirty="0"/>
              <a:t>Celková vyplacená částka příjemcům příspěvku na péči v obcích, POU, ORP, okresech a kraji</a:t>
            </a:r>
          </a:p>
          <a:p>
            <a:pPr lvl="2"/>
            <a:r>
              <a:rPr lang="cs-CZ" dirty="0"/>
              <a:t>Celková vyplacená částka příjemcům příspěvku na péči starším/mladším 18 let v obcích, POU, ORP, okresech a kraji </a:t>
            </a:r>
            <a:endParaRPr lang="cs-CZ" dirty="0" smtClean="0"/>
          </a:p>
          <a:p>
            <a:pPr marL="914400" lvl="2" indent="0">
              <a:buNone/>
            </a:pPr>
            <a:endParaRPr lang="cs-CZ" b="1" dirty="0" smtClean="0"/>
          </a:p>
          <a:p>
            <a:r>
              <a:rPr lang="cs-CZ" b="1" dirty="0" smtClean="0"/>
              <a:t>Kartodiagramy</a:t>
            </a:r>
            <a:endParaRPr lang="cs-CZ" b="1" dirty="0" smtClean="0"/>
          </a:p>
          <a:p>
            <a:pPr lvl="1"/>
            <a:r>
              <a:rPr lang="cs-CZ" dirty="0" smtClean="0"/>
              <a:t>s proměnlivou velikostí kruhového diagramu</a:t>
            </a:r>
          </a:p>
          <a:p>
            <a:pPr lvl="1"/>
            <a:r>
              <a:rPr lang="cs-CZ" dirty="0" smtClean="0"/>
              <a:t>Vizualizovaná data:</a:t>
            </a:r>
          </a:p>
          <a:p>
            <a:pPr lvl="2"/>
            <a:r>
              <a:rPr lang="cs-CZ" dirty="0" smtClean="0"/>
              <a:t>Příjemci příspěvku na péči rozdělení dle stupně závislosti na úrovních obce, POU, ORP, okres a kraj</a:t>
            </a:r>
          </a:p>
          <a:p>
            <a:pPr lvl="2"/>
            <a:r>
              <a:rPr lang="cs-CZ" dirty="0" smtClean="0"/>
              <a:t>Příjemci příspěvku na péči starší/mladší 18 let rozdělení dle stupně závislosti na úrovních obce, POU, ORP, okres a </a:t>
            </a:r>
            <a:r>
              <a:rPr lang="cs-CZ" dirty="0" smtClean="0"/>
              <a:t>kraj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77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map pro další zpracování - ukázka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35052"/>
            <a:ext cx="8257063" cy="58364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8" y="1022400"/>
            <a:ext cx="8255929" cy="5835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8" y="1021656"/>
            <a:ext cx="8250836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905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Webová mapová aplikace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Definování vrstev map pomocí </a:t>
            </a:r>
            <a:r>
              <a:rPr lang="cs-CZ" dirty="0" err="1" smtClean="0"/>
              <a:t>ArcXML</a:t>
            </a:r>
            <a:endParaRPr lang="cs-CZ" dirty="0" smtClean="0"/>
          </a:p>
          <a:p>
            <a:r>
              <a:rPr lang="cs-CZ" dirty="0" smtClean="0"/>
              <a:t>Definování schématu vrstvy pomocí PHP</a:t>
            </a:r>
          </a:p>
          <a:p>
            <a:r>
              <a:rPr lang="cs-CZ" dirty="0" smtClean="0"/>
              <a:t>Přístup k vrstvám uložených v </a:t>
            </a:r>
            <a:r>
              <a:rPr lang="cs-CZ" dirty="0" err="1" smtClean="0"/>
              <a:t>geodatabázi</a:t>
            </a:r>
            <a:endParaRPr lang="cs-CZ" dirty="0" smtClean="0"/>
          </a:p>
          <a:p>
            <a:r>
              <a:rPr lang="cs-CZ" dirty="0" smtClean="0"/>
              <a:t>Pro publikování dat využito </a:t>
            </a:r>
            <a:r>
              <a:rPr lang="cs-CZ" dirty="0" err="1" smtClean="0"/>
              <a:t>ArcIMS</a:t>
            </a:r>
            <a:r>
              <a:rPr lang="cs-CZ" dirty="0" smtClean="0"/>
              <a:t> služby        a T-Map Serveru</a:t>
            </a:r>
          </a:p>
          <a:p>
            <a:r>
              <a:rPr lang="cs-CZ" dirty="0" smtClean="0"/>
              <a:t>Vytvořeno na úrovni použití internet a intranet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3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3905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Webová mapová aplikace - ukázka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415"/>
            <a:ext cx="9144000" cy="58235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1034415"/>
            <a:ext cx="9144000" cy="58340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1034415"/>
            <a:ext cx="9144000" cy="58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 smtClean="0"/>
              <a:t>Testování </a:t>
            </a:r>
            <a:r>
              <a:rPr lang="cs-CZ" dirty="0" smtClean="0"/>
              <a:t>nad fiktivními daty 	    </a:t>
            </a:r>
          </a:p>
          <a:p>
            <a:r>
              <a:rPr lang="cs-CZ" dirty="0" smtClean="0"/>
              <a:t>Funkčnost nad reálnými daty ukáže až </a:t>
            </a:r>
            <a:r>
              <a:rPr lang="cs-CZ" dirty="0" smtClean="0"/>
              <a:t>vy</a:t>
            </a:r>
            <a:r>
              <a:rPr lang="cs-CZ" dirty="0" smtClean="0"/>
              <a:t>užití  v </a:t>
            </a:r>
            <a:r>
              <a:rPr lang="cs-CZ" dirty="0" smtClean="0"/>
              <a:t>praxi</a:t>
            </a:r>
          </a:p>
          <a:p>
            <a:r>
              <a:rPr lang="cs-CZ" dirty="0" smtClean="0"/>
              <a:t>Možnost úpravy a rozšíření nástroje </a:t>
            </a:r>
            <a:r>
              <a:rPr lang="cs-CZ" dirty="0" err="1" smtClean="0"/>
              <a:t>OKTable</a:t>
            </a:r>
            <a:r>
              <a:rPr lang="cs-CZ" dirty="0" smtClean="0"/>
              <a:t> </a:t>
            </a:r>
            <a:r>
              <a:rPr lang="cs-CZ" dirty="0" smtClean="0"/>
              <a:t>pro použití </a:t>
            </a:r>
            <a:r>
              <a:rPr lang="cs-CZ" dirty="0" smtClean="0"/>
              <a:t>i u ostatních krajů ČR</a:t>
            </a:r>
          </a:p>
        </p:txBody>
      </p:sp>
    </p:spTree>
    <p:extLst>
      <p:ext uri="{BB962C8B-B14F-4D97-AF65-F5344CB8AC3E}">
        <p14:creationId xmlns:p14="http://schemas.microsoft.com/office/powerpoint/2010/main" val="24224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8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Použitá literatura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81221" y="1305634"/>
            <a:ext cx="7235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err="1"/>
              <a:t>McFEDRIES</a:t>
            </a:r>
            <a:r>
              <a:rPr lang="cs-CZ" sz="2000" dirty="0"/>
              <a:t> P. </a:t>
            </a:r>
            <a:r>
              <a:rPr lang="cs-CZ" sz="2000" i="1" dirty="0"/>
              <a:t>VBA MS Office 2000</a:t>
            </a:r>
            <a:r>
              <a:rPr lang="cs-CZ" sz="2000" dirty="0"/>
              <a:t>. 1. vydání. Brno: UNIS </a:t>
            </a:r>
            <a:r>
              <a:rPr lang="cs-CZ" sz="2000" dirty="0" err="1"/>
              <a:t>Publishing</a:t>
            </a:r>
            <a:r>
              <a:rPr lang="cs-CZ" sz="2000" dirty="0"/>
              <a:t> s.r.o., 2000. ISBN 80-86097-43-9.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81222" y="2276872"/>
            <a:ext cx="6947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WALKENBACH J. </a:t>
            </a:r>
            <a:r>
              <a:rPr lang="cs-CZ" sz="2000" i="1" dirty="0"/>
              <a:t>Microsoft Office Excel 2007 Programování ve VBA</a:t>
            </a:r>
            <a:r>
              <a:rPr lang="cs-CZ" sz="2000" dirty="0"/>
              <a:t>. 1.  vydání. Brno: </a:t>
            </a:r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, a.s., 2008. 912 s. ISBN 978-80-251-2011-8.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14194" y="3356992"/>
            <a:ext cx="6914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err="1"/>
              <a:t>Environmental</a:t>
            </a:r>
            <a:r>
              <a:rPr lang="cs-CZ" sz="2000" dirty="0"/>
              <a:t> Systems </a:t>
            </a:r>
            <a:r>
              <a:rPr lang="cs-CZ" sz="2000" dirty="0" err="1"/>
              <a:t>Research</a:t>
            </a:r>
            <a:r>
              <a:rPr lang="cs-CZ" sz="2000" dirty="0"/>
              <a:t> Institute I. </a:t>
            </a:r>
            <a:r>
              <a:rPr lang="cs-CZ" sz="2000" dirty="0" err="1"/>
              <a:t>ArcGIS</a:t>
            </a:r>
            <a:r>
              <a:rPr lang="cs-CZ" sz="2000" dirty="0"/>
              <a:t> Desktop </a:t>
            </a:r>
            <a:r>
              <a:rPr lang="cs-CZ" sz="2000" dirty="0" err="1"/>
              <a:t>Help</a:t>
            </a:r>
            <a:r>
              <a:rPr lang="cs-CZ" sz="2000" dirty="0"/>
              <a:t> </a:t>
            </a:r>
            <a:r>
              <a:rPr lang="cs-CZ" sz="2000" dirty="0" smtClean="0"/>
              <a:t>9.3: </a:t>
            </a:r>
            <a:r>
              <a:rPr lang="cs-CZ" sz="2000" i="1" dirty="0" err="1"/>
              <a:t>Writing</a:t>
            </a:r>
            <a:r>
              <a:rPr lang="cs-CZ" sz="2000" i="1" dirty="0"/>
              <a:t>  Python </a:t>
            </a:r>
            <a:r>
              <a:rPr lang="cs-CZ" sz="2000" i="1" dirty="0" err="1"/>
              <a:t>scripts</a:t>
            </a:r>
            <a:r>
              <a:rPr lang="cs-CZ" sz="2000" dirty="0"/>
              <a:t> [online]. 2007. [cit. 2011-04-24]. Dostupné z WWW: </a:t>
            </a:r>
            <a:br>
              <a:rPr lang="cs-CZ" sz="2000" dirty="0"/>
            </a:br>
            <a:r>
              <a:rPr lang="cs-CZ" sz="2000" dirty="0"/>
              <a:t>&lt;</a:t>
            </a:r>
            <a:r>
              <a:rPr lang="cs-CZ" sz="2000" u="sng" dirty="0">
                <a:hlinkClick r:id="rId2"/>
              </a:rPr>
              <a:t>http://</a:t>
            </a:r>
            <a:r>
              <a:rPr lang="cs-CZ" sz="2000" u="sng" dirty="0" smtClean="0">
                <a:hlinkClick r:id="rId2"/>
              </a:rPr>
              <a:t>webhelp.esri.com/</a:t>
            </a:r>
            <a:r>
              <a:rPr lang="cs-CZ" sz="2000" u="sng" dirty="0" err="1" smtClean="0">
                <a:hlinkClick r:id="rId2"/>
              </a:rPr>
              <a:t>arcgisdesktop</a:t>
            </a:r>
            <a:r>
              <a:rPr lang="cs-CZ" sz="2000" u="sng" dirty="0" smtClean="0">
                <a:hlinkClick r:id="rId2"/>
              </a:rPr>
              <a:t>/9.3/</a:t>
            </a:r>
            <a:r>
              <a:rPr lang="cs-CZ" sz="2000" u="sng" dirty="0" err="1" smtClean="0">
                <a:hlinkClick r:id="rId2"/>
              </a:rPr>
              <a:t>index.cfm?id</a:t>
            </a:r>
            <a:r>
              <a:rPr lang="cs-CZ" sz="2000" u="sng" dirty="0" smtClean="0">
                <a:hlinkClick r:id="rId2"/>
              </a:rPr>
              <a:t>=720&amp;pid=717&amp;topicname=</a:t>
            </a:r>
            <a:r>
              <a:rPr lang="cs-CZ" sz="2000" u="sng" dirty="0" err="1" smtClean="0">
                <a:hlinkClick r:id="rId2"/>
              </a:rPr>
              <a:t>Writing_Python_scripts</a:t>
            </a:r>
            <a:r>
              <a:rPr lang="cs-CZ" sz="2000" dirty="0"/>
              <a:t>&gt;.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14193" y="5085184"/>
            <a:ext cx="6914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err="1"/>
              <a:t>Environmental</a:t>
            </a:r>
            <a:r>
              <a:rPr lang="cs-CZ" sz="2000" dirty="0"/>
              <a:t> Systems </a:t>
            </a:r>
            <a:r>
              <a:rPr lang="cs-CZ" sz="2000" dirty="0" err="1"/>
              <a:t>Research</a:t>
            </a:r>
            <a:r>
              <a:rPr lang="cs-CZ" sz="2000" dirty="0"/>
              <a:t> Institute I. </a:t>
            </a:r>
            <a:r>
              <a:rPr lang="cs-CZ" sz="2000" i="1" dirty="0" err="1"/>
              <a:t>ArcXMLProgrammer's</a:t>
            </a:r>
            <a:r>
              <a:rPr lang="cs-CZ" sz="2000" i="1" dirty="0"/>
              <a:t> Reference </a:t>
            </a:r>
            <a:r>
              <a:rPr lang="cs-CZ" sz="2000" i="1" dirty="0" err="1"/>
              <a:t>Guide</a:t>
            </a:r>
            <a:r>
              <a:rPr lang="cs-CZ" sz="2000" dirty="0"/>
              <a:t>. </a:t>
            </a:r>
            <a:r>
              <a:rPr lang="cs-CZ" sz="2000" dirty="0" err="1"/>
              <a:t>Redlands</a:t>
            </a:r>
            <a:r>
              <a:rPr lang="cs-CZ" sz="2000" dirty="0"/>
              <a:t>, CA, 2004. 904 s.</a:t>
            </a:r>
          </a:p>
        </p:txBody>
      </p:sp>
    </p:spTree>
    <p:extLst>
      <p:ext uri="{BB962C8B-B14F-4D97-AF65-F5344CB8AC3E}">
        <p14:creationId xmlns:p14="http://schemas.microsoft.com/office/powerpoint/2010/main" val="36614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255168" y="2132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 ! 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8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503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Osnova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 práce</a:t>
            </a:r>
          </a:p>
          <a:p>
            <a:r>
              <a:rPr lang="cs-CZ" dirty="0" smtClean="0"/>
              <a:t>Nástroje pro automatické sloučení dat</a:t>
            </a:r>
          </a:p>
          <a:p>
            <a:r>
              <a:rPr lang="cs-CZ" dirty="0" smtClean="0"/>
              <a:t>Nástroj </a:t>
            </a:r>
            <a:r>
              <a:rPr lang="cs-CZ" dirty="0" err="1" smtClean="0"/>
              <a:t>OKTable</a:t>
            </a:r>
            <a:endParaRPr lang="cs-CZ" dirty="0" smtClean="0"/>
          </a:p>
          <a:p>
            <a:r>
              <a:rPr lang="cs-CZ" dirty="0" smtClean="0"/>
              <a:t>Nástroj Import</a:t>
            </a:r>
          </a:p>
          <a:p>
            <a:r>
              <a:rPr lang="cs-CZ" dirty="0" smtClean="0"/>
              <a:t>Návrhy map pro další zpracování</a:t>
            </a:r>
          </a:p>
          <a:p>
            <a:r>
              <a:rPr lang="cs-CZ" dirty="0" smtClean="0"/>
              <a:t>Webová mapová aplikace</a:t>
            </a:r>
          </a:p>
          <a:p>
            <a:r>
              <a:rPr lang="cs-CZ" dirty="0" smtClean="0"/>
              <a:t>Závěr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9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503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práce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nástroje pro automatické sloučení dat dle požadavků MSK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dirty="0" smtClean="0"/>
              <a:t>Návrh vizualizačních mapových projektů dle tematických oblastí v </a:t>
            </a:r>
            <a:r>
              <a:rPr lang="cs-CZ" dirty="0" err="1" smtClean="0"/>
              <a:t>ArcGIS</a:t>
            </a:r>
            <a:endParaRPr lang="cs-CZ" dirty="0" smtClean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dirty="0" smtClean="0"/>
              <a:t>Vytvoření webové mapové aplikace na dvou úrovních použití (Internet, Intranet)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5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pro automatické sloučení dat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Zpracování dat zabývajících se problematikou: </a:t>
            </a:r>
          </a:p>
          <a:p>
            <a:pPr lvl="2">
              <a:buFontTx/>
              <a:buChar char="-"/>
            </a:pPr>
            <a:r>
              <a:rPr lang="cs-CZ" sz="2800" dirty="0" smtClean="0"/>
              <a:t>sociálních služeb </a:t>
            </a:r>
          </a:p>
          <a:p>
            <a:pPr lvl="3">
              <a:buFontTx/>
              <a:buChar char="-"/>
            </a:pPr>
            <a:r>
              <a:rPr lang="cs-CZ" dirty="0" smtClean="0"/>
              <a:t> </a:t>
            </a:r>
            <a:r>
              <a:rPr lang="cs-CZ" sz="2400" dirty="0" smtClean="0"/>
              <a:t>příspěvek na péči </a:t>
            </a:r>
          </a:p>
          <a:p>
            <a:pPr lvl="2">
              <a:buFontTx/>
              <a:buChar char="-"/>
            </a:pPr>
            <a:r>
              <a:rPr lang="cs-CZ" sz="2800" dirty="0" smtClean="0"/>
              <a:t>pomocí v hmotné nouzi </a:t>
            </a:r>
          </a:p>
          <a:p>
            <a:pPr lvl="3">
              <a:buFontTx/>
              <a:buChar char="-"/>
            </a:pPr>
            <a:r>
              <a:rPr lang="cs-CZ" sz="2400" dirty="0" smtClean="0"/>
              <a:t>Příspěvek na živobytí</a:t>
            </a:r>
          </a:p>
          <a:p>
            <a:pPr lvl="3">
              <a:buFontTx/>
              <a:buChar char="-"/>
            </a:pPr>
            <a:r>
              <a:rPr lang="cs-CZ" sz="2400" dirty="0" smtClean="0"/>
              <a:t>Doplatek na bydlení</a:t>
            </a:r>
          </a:p>
          <a:p>
            <a:pPr lvl="3">
              <a:buFontTx/>
              <a:buChar char="-"/>
            </a:pPr>
            <a:r>
              <a:rPr lang="cs-CZ" sz="2400" dirty="0" smtClean="0"/>
              <a:t>Mimořádná okamžitá pomoc</a:t>
            </a:r>
          </a:p>
          <a:p>
            <a:pPr marL="1371600" lvl="3" indent="0">
              <a:buNone/>
            </a:pP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Zpracování pro odbor sociální krajského úřadu MSK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Vytvořeny nástroje – </a:t>
            </a:r>
            <a:r>
              <a:rPr lang="cs-CZ" dirty="0" err="1" smtClean="0"/>
              <a:t>OKTable</a:t>
            </a:r>
            <a:r>
              <a:rPr lang="cs-CZ" dirty="0" smtClean="0"/>
              <a:t> a Import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2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OKTable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Vytvořen pomocí jazyka VBA (</a:t>
            </a:r>
            <a:r>
              <a:rPr lang="cs-CZ" dirty="0" err="1" smtClean="0"/>
              <a:t>Visual</a:t>
            </a:r>
            <a:r>
              <a:rPr lang="cs-CZ" dirty="0" smtClean="0"/>
              <a:t> Basic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v prostředí MS Excel 2010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dirty="0" smtClean="0"/>
              <a:t>Vstupní data: </a:t>
            </a:r>
          </a:p>
          <a:p>
            <a:pPr lvl="1"/>
            <a:r>
              <a:rPr lang="cs-CZ" dirty="0" smtClean="0"/>
              <a:t>tabulky vygenerované ze systému OK/nouze a OK/služby (soubory typu </a:t>
            </a:r>
            <a:r>
              <a:rPr lang="cs-CZ" dirty="0" err="1" smtClean="0"/>
              <a:t>xls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sz="2600" dirty="0" smtClean="0"/>
          </a:p>
          <a:p>
            <a:r>
              <a:rPr lang="cs-CZ" dirty="0" smtClean="0"/>
              <a:t>Hlavní funkce: </a:t>
            </a:r>
          </a:p>
          <a:p>
            <a:pPr lvl="1"/>
            <a:r>
              <a:rPr lang="cs-CZ" dirty="0" smtClean="0"/>
              <a:t>kopírování, přiřazení kódů, vyhledávání, filtrace, řazení, export dat</a:t>
            </a:r>
          </a:p>
          <a:p>
            <a:pPr marL="457200" lvl="1" indent="0">
              <a:buNone/>
            </a:pPr>
            <a:endParaRPr lang="cs-CZ" sz="2600" dirty="0" smtClean="0"/>
          </a:p>
          <a:p>
            <a:r>
              <a:rPr lang="cs-CZ" dirty="0" smtClean="0"/>
              <a:t>Další funkce:</a:t>
            </a:r>
          </a:p>
          <a:p>
            <a:pPr lvl="1"/>
            <a:r>
              <a:rPr lang="cs-CZ" dirty="0" smtClean="0"/>
              <a:t>Výpočet věku k aktuálnímu datu</a:t>
            </a:r>
          </a:p>
          <a:p>
            <a:pPr lvl="1"/>
            <a:r>
              <a:rPr lang="cs-CZ" dirty="0" smtClean="0"/>
              <a:t>Mazání dříve načtených dat</a:t>
            </a:r>
          </a:p>
          <a:p>
            <a:pPr lvl="1"/>
            <a:r>
              <a:rPr lang="cs-CZ" dirty="0" smtClean="0"/>
              <a:t>Výpočet sum příjemců příspěvku na péči dle věku a stupně závislosti, výpočet vyplacených částek dle věku a stupně závislosti příjemce na úrovni kraje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9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83264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Kopírování</a:t>
            </a:r>
          </a:p>
          <a:p>
            <a:pPr lvl="1"/>
            <a:r>
              <a:rPr lang="cs-CZ" dirty="0" smtClean="0"/>
              <a:t>Dle typu tabulky do příslušného listu pro tabulku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Přiřazení kódů</a:t>
            </a:r>
          </a:p>
          <a:p>
            <a:pPr lvl="1"/>
            <a:r>
              <a:rPr lang="cs-CZ" dirty="0" smtClean="0"/>
              <a:t>Přiřazení kódů okresu, ORP, POU, obce a městské části obce z databáze ve skrytém listu dle obcí a městských částí obcí</a:t>
            </a:r>
          </a:p>
          <a:p>
            <a:r>
              <a:rPr lang="cs-CZ" dirty="0"/>
              <a:t> </a:t>
            </a:r>
            <a:r>
              <a:rPr lang="cs-CZ" b="1" dirty="0" smtClean="0"/>
              <a:t>Vyhledávání</a:t>
            </a:r>
          </a:p>
          <a:p>
            <a:pPr lvl="1"/>
            <a:r>
              <a:rPr lang="cs-CZ" dirty="0" smtClean="0"/>
              <a:t>V celém rozsahu listu nebo v příslušném sloupci</a:t>
            </a:r>
          </a:p>
          <a:p>
            <a:r>
              <a:rPr lang="cs-CZ" dirty="0"/>
              <a:t> </a:t>
            </a:r>
            <a:r>
              <a:rPr lang="cs-CZ" b="1" dirty="0" smtClean="0"/>
              <a:t>Filtrace a řazení</a:t>
            </a:r>
          </a:p>
          <a:p>
            <a:pPr lvl="1"/>
            <a:r>
              <a:rPr lang="cs-CZ" dirty="0" smtClean="0"/>
              <a:t>Pomocí automatického filtru</a:t>
            </a:r>
          </a:p>
          <a:p>
            <a:r>
              <a:rPr lang="cs-CZ" dirty="0"/>
              <a:t> </a:t>
            </a:r>
            <a:r>
              <a:rPr lang="cs-CZ" b="1" dirty="0" smtClean="0"/>
              <a:t>Export dat do nového souboru</a:t>
            </a:r>
          </a:p>
          <a:p>
            <a:pPr lvl="1"/>
            <a:r>
              <a:rPr lang="cs-CZ" dirty="0" smtClean="0"/>
              <a:t>Export se standardní hlavičkou tabulky</a:t>
            </a:r>
          </a:p>
          <a:p>
            <a:pPr lvl="1"/>
            <a:r>
              <a:rPr lang="cs-CZ" dirty="0" smtClean="0"/>
              <a:t>Export s upravenou hlavičkou tabulky pro práci v </a:t>
            </a:r>
            <a:r>
              <a:rPr lang="cs-CZ" dirty="0" err="1" smtClean="0"/>
              <a:t>ArcGIS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OKTable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3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79959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727"/>
            <a:ext cx="9144000" cy="47865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820405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OKTable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ukázka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114"/>
            <a:ext cx="9144000" cy="48037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79"/>
            <a:ext cx="9144000" cy="48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 pomocí jazyka Python</a:t>
            </a:r>
          </a:p>
          <a:p>
            <a:r>
              <a:rPr lang="cs-CZ" dirty="0" smtClean="0"/>
              <a:t>Funkční jen pro verzi </a:t>
            </a:r>
            <a:r>
              <a:rPr lang="cs-CZ" dirty="0" err="1" smtClean="0"/>
              <a:t>ArcGIS</a:t>
            </a:r>
            <a:r>
              <a:rPr lang="cs-CZ" dirty="0" smtClean="0"/>
              <a:t> 9.3 a vyšší</a:t>
            </a:r>
          </a:p>
          <a:p>
            <a:r>
              <a:rPr lang="cs-CZ" dirty="0" smtClean="0"/>
              <a:t>Vstupní data: exportované tabulky z </a:t>
            </a:r>
            <a:r>
              <a:rPr lang="cs-CZ" dirty="0" err="1" smtClean="0"/>
              <a:t>OKTable</a:t>
            </a:r>
            <a:endParaRPr lang="cs-CZ" dirty="0" smtClean="0"/>
          </a:p>
          <a:p>
            <a:r>
              <a:rPr lang="cs-CZ" dirty="0" smtClean="0"/>
              <a:t>Hlavní funkce: </a:t>
            </a:r>
          </a:p>
          <a:p>
            <a:pPr lvl="1"/>
            <a:r>
              <a:rPr lang="cs-CZ" dirty="0" err="1" smtClean="0"/>
              <a:t>JoinField</a:t>
            </a:r>
            <a:r>
              <a:rPr lang="cs-CZ" dirty="0" smtClean="0"/>
              <a:t>,</a:t>
            </a:r>
            <a:endParaRPr lang="cs-CZ" dirty="0"/>
          </a:p>
          <a:p>
            <a:pPr lvl="1"/>
            <a:r>
              <a:rPr lang="cs-CZ" dirty="0" err="1" smtClean="0"/>
              <a:t>TableToTable</a:t>
            </a:r>
            <a:r>
              <a:rPr lang="cs-CZ" dirty="0" smtClean="0"/>
              <a:t>, </a:t>
            </a:r>
          </a:p>
          <a:p>
            <a:pPr lvl="1"/>
            <a:r>
              <a:rPr lang="cs-CZ" dirty="0" err="1" smtClean="0"/>
              <a:t>FeatureClassToFeatureClass</a:t>
            </a:r>
            <a:r>
              <a:rPr lang="cs-CZ" dirty="0" smtClean="0"/>
              <a:t>, </a:t>
            </a:r>
          </a:p>
          <a:p>
            <a:pPr lvl="1"/>
            <a:r>
              <a:rPr lang="cs-CZ" dirty="0" err="1" smtClean="0"/>
              <a:t>DeleteManagement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7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JoinField</a:t>
            </a:r>
            <a:endParaRPr lang="cs-CZ" b="1" dirty="0" smtClean="0"/>
          </a:p>
          <a:p>
            <a:pPr lvl="1"/>
            <a:r>
              <a:rPr lang="cs-CZ" dirty="0" smtClean="0"/>
              <a:t>Spojení vyexportované tabulky z </a:t>
            </a:r>
            <a:r>
              <a:rPr lang="cs-CZ" dirty="0" err="1" smtClean="0"/>
              <a:t>OKTable</a:t>
            </a:r>
            <a:r>
              <a:rPr lang="cs-CZ" dirty="0" smtClean="0"/>
              <a:t> se </a:t>
            </a:r>
            <a:r>
              <a:rPr lang="cs-CZ" dirty="0" err="1" smtClean="0"/>
              <a:t>shapefilem</a:t>
            </a:r>
            <a:endParaRPr lang="cs-CZ" dirty="0" smtClean="0"/>
          </a:p>
          <a:p>
            <a:r>
              <a:rPr lang="cs-CZ" b="1" dirty="0" err="1" smtClean="0"/>
              <a:t>TableToTable</a:t>
            </a:r>
            <a:endParaRPr lang="cs-CZ" b="1" dirty="0" smtClean="0"/>
          </a:p>
          <a:p>
            <a:pPr lvl="1"/>
            <a:r>
              <a:rPr lang="cs-CZ" dirty="0" smtClean="0"/>
              <a:t>Převede vyexportovaný soubor na soubor typu </a:t>
            </a:r>
            <a:r>
              <a:rPr lang="cs-CZ" dirty="0" err="1" smtClean="0"/>
              <a:t>dbf</a:t>
            </a:r>
            <a:r>
              <a:rPr lang="cs-CZ" dirty="0" smtClean="0"/>
              <a:t> (absence OID v tabulce)</a:t>
            </a:r>
            <a:endParaRPr lang="cs-CZ" dirty="0"/>
          </a:p>
          <a:p>
            <a:r>
              <a:rPr lang="cs-CZ" b="1" dirty="0" err="1" smtClean="0"/>
              <a:t>FeatureClassToFeatureClass</a:t>
            </a:r>
            <a:endParaRPr lang="cs-CZ" b="1" dirty="0" smtClean="0"/>
          </a:p>
          <a:p>
            <a:pPr lvl="1"/>
            <a:r>
              <a:rPr lang="cs-CZ" dirty="0" smtClean="0"/>
              <a:t>Importování </a:t>
            </a:r>
            <a:r>
              <a:rPr lang="cs-CZ" dirty="0" err="1" smtClean="0"/>
              <a:t>shapefilu</a:t>
            </a:r>
            <a:r>
              <a:rPr lang="cs-CZ" dirty="0" smtClean="0"/>
              <a:t> do uživatelem zvolené </a:t>
            </a:r>
            <a:r>
              <a:rPr lang="cs-CZ" dirty="0" err="1" smtClean="0"/>
              <a:t>geodatabáze</a:t>
            </a:r>
            <a:endParaRPr lang="cs-CZ" dirty="0" smtClean="0"/>
          </a:p>
          <a:p>
            <a:r>
              <a:rPr lang="cs-CZ" b="1" dirty="0" err="1" smtClean="0"/>
              <a:t>DeleteManagement</a:t>
            </a:r>
            <a:endParaRPr lang="cs-CZ" b="1" dirty="0" smtClean="0"/>
          </a:p>
          <a:p>
            <a:pPr lvl="1"/>
            <a:r>
              <a:rPr lang="cs-CZ" dirty="0" smtClean="0"/>
              <a:t>Vymazání </a:t>
            </a:r>
            <a:r>
              <a:rPr lang="cs-CZ" dirty="0" err="1" smtClean="0"/>
              <a:t>dbf</a:t>
            </a:r>
            <a:r>
              <a:rPr lang="cs-CZ" dirty="0" smtClean="0"/>
              <a:t> souboru</a:t>
            </a:r>
          </a:p>
          <a:p>
            <a:pPr lvl="1"/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1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555</Words>
  <Application>Microsoft Office PowerPoint</Application>
  <PresentationFormat>Předvádění na obrazovce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Prezentace aplikace PowerPoint</vt:lpstr>
      <vt:lpstr>Osnova</vt:lpstr>
      <vt:lpstr>Cíle práce</vt:lpstr>
      <vt:lpstr>Nástroje pro automatické sloučení dat</vt:lpstr>
      <vt:lpstr>OKTable</vt:lpstr>
      <vt:lpstr>OKTable</vt:lpstr>
      <vt:lpstr>OKTable - ukázka</vt:lpstr>
      <vt:lpstr>Import</vt:lpstr>
      <vt:lpstr>Import</vt:lpstr>
      <vt:lpstr>Import - ukázka</vt:lpstr>
      <vt:lpstr>Návrhy map pro další zpracování</vt:lpstr>
      <vt:lpstr>Návrhy map pro další zpracování - ukázka</vt:lpstr>
      <vt:lpstr>Webová mapová aplikace</vt:lpstr>
      <vt:lpstr>Webová mapová aplikace - ukázka</vt:lpstr>
      <vt:lpstr>Závěr </vt:lpstr>
      <vt:lpstr>Použitá literatura</vt:lpstr>
      <vt:lpstr>Děkuji Vám za pozornost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Barča</dc:creator>
  <cp:lastModifiedBy>Barča</cp:lastModifiedBy>
  <cp:revision>51</cp:revision>
  <dcterms:created xsi:type="dcterms:W3CDTF">2011-05-02T09:14:24Z</dcterms:created>
  <dcterms:modified xsi:type="dcterms:W3CDTF">2011-05-09T14:31:39Z</dcterms:modified>
</cp:coreProperties>
</file>