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78" r:id="rId8"/>
    <p:sldId id="262" r:id="rId9"/>
    <p:sldId id="266" r:id="rId10"/>
    <p:sldId id="264" r:id="rId11"/>
    <p:sldId id="280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65" r:id="rId21"/>
    <p:sldId id="267" r:id="rId22"/>
    <p:sldId id="268" r:id="rId23"/>
    <p:sldId id="26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35A6-FDC9-48F3-B1D2-2909162598FF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9399-7733-45E9-92A7-ADF5A17558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35A6-FDC9-48F3-B1D2-2909162598FF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9399-7733-45E9-92A7-ADF5A17558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35A6-FDC9-48F3-B1D2-2909162598FF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9399-7733-45E9-92A7-ADF5A17558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35A6-FDC9-48F3-B1D2-2909162598FF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9399-7733-45E9-92A7-ADF5A17558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35A6-FDC9-48F3-B1D2-2909162598FF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9399-7733-45E9-92A7-ADF5A17558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35A6-FDC9-48F3-B1D2-2909162598FF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9399-7733-45E9-92A7-ADF5A17558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35A6-FDC9-48F3-B1D2-2909162598FF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9399-7733-45E9-92A7-ADF5A17558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35A6-FDC9-48F3-B1D2-2909162598FF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9399-7733-45E9-92A7-ADF5A17558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35A6-FDC9-48F3-B1D2-2909162598FF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9399-7733-45E9-92A7-ADF5A17558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35A6-FDC9-48F3-B1D2-2909162598FF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9399-7733-45E9-92A7-ADF5A17558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35A6-FDC9-48F3-B1D2-2909162598FF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3E9399-7733-45E9-92A7-ADF5A17558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5A35A6-FDC9-48F3-B1D2-2909162598FF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3E9399-7733-45E9-92A7-ADF5A175585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dig.refractions.net/" TargetMode="External"/><Relationship Id="rId2" Type="http://schemas.openxmlformats.org/officeDocument/2006/relationships/hyperlink" Target="http://www.qgi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ass.itc.it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843218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Využití Open </a:t>
            </a:r>
            <a:r>
              <a:rPr lang="cs-CZ" sz="4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Source</a:t>
            </a:r>
            <a:r>
              <a:rPr lang="cs-CZ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GIS nástrojů ve výuce zeměpisu na střední škole 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472" y="5572140"/>
            <a:ext cx="8143932" cy="923916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Autor:							     Jan Trčka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Vedoucí 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bakalářské práce:			 Ing. Lucie </a:t>
            </a:r>
            <a:r>
              <a:rPr lang="cs-CZ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Juřikovská</a:t>
            </a:r>
            <a:endParaRPr lang="cs-CZ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400" dirty="0" smtClean="0">
                <a:latin typeface="Arial" pitchFamily="34" charset="0"/>
                <a:cs typeface="Arial" pitchFamily="34" charset="0"/>
              </a:rPr>
              <a:t>Formy hodnocení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ostupnost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nstalace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podporované formáty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vladatelnost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áročnost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ožnosti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tvorby kartografických výstupů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postgis-globe-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4929198"/>
            <a:ext cx="1123950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400" dirty="0" smtClean="0">
                <a:latin typeface="Arial" pitchFamily="34" charset="0"/>
                <a:cs typeface="Arial" pitchFamily="34" charset="0"/>
              </a:rPr>
              <a:t>Testování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Tvorba tematické mapy</a:t>
            </a:r>
          </a:p>
          <a:p>
            <a:pPr lvl="1">
              <a:buFont typeface="Wingdings" pitchFamily="2" charset="2"/>
              <a:buChar char="§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Načtení dat</a:t>
            </a:r>
          </a:p>
          <a:p>
            <a:pPr lvl="1">
              <a:buFont typeface="Wingdings" pitchFamily="2" charset="2"/>
              <a:buChar char="§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Editace</a:t>
            </a:r>
          </a:p>
          <a:p>
            <a:pPr lvl="1">
              <a:buFont typeface="Wingdings" pitchFamily="2" charset="2"/>
              <a:buChar char="§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Vytvoření výstupu</a:t>
            </a:r>
          </a:p>
          <a:p>
            <a:pPr>
              <a:buFont typeface="Wingdings" pitchFamily="2" charset="2"/>
              <a:buChar char="q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Digitalizace</a:t>
            </a:r>
          </a:p>
          <a:p>
            <a:pPr lvl="1">
              <a:buFont typeface="Wingdings" pitchFamily="2" charset="2"/>
              <a:buChar char="§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Sběr dat</a:t>
            </a:r>
          </a:p>
          <a:p>
            <a:pPr lvl="1">
              <a:buFont typeface="Wingdings" pitchFamily="2" charset="2"/>
              <a:buChar char="§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Letecký snímek do souřadnic</a:t>
            </a:r>
          </a:p>
          <a:p>
            <a:pPr lvl="1">
              <a:buFont typeface="Wingdings" pitchFamily="2" charset="2"/>
              <a:buChar char="§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Vytvoření vrstev</a:t>
            </a:r>
          </a:p>
          <a:p>
            <a:pPr lvl="1">
              <a:buFont typeface="Wingdings" pitchFamily="2" charset="2"/>
              <a:buChar char="§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Editace</a:t>
            </a:r>
          </a:p>
          <a:p>
            <a:pPr lvl="1">
              <a:buFont typeface="Wingdings" pitchFamily="2" charset="2"/>
              <a:buChar char="§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Vytvoření výstupu</a:t>
            </a:r>
          </a:p>
          <a:p>
            <a:pPr>
              <a:buFont typeface="Wingdings" pitchFamily="2" charset="2"/>
              <a:buChar char="q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Použití WMS</a:t>
            </a:r>
          </a:p>
          <a:p>
            <a:pPr lvl="1">
              <a:buFont typeface="Wingdings" pitchFamily="2" charset="2"/>
              <a:buChar char="§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Připojení</a:t>
            </a:r>
          </a:p>
          <a:p>
            <a:pPr lvl="1">
              <a:buFont typeface="Wingdings" pitchFamily="2" charset="2"/>
              <a:buChar char="§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Volba vrstev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Ukázka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>
                <a:latin typeface="Arial" pitchFamily="34" charset="0"/>
                <a:cs typeface="Arial" pitchFamily="34" charset="0"/>
              </a:rPr>
              <a:t>Výstup QGIS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Zástupný symbol pro obsah 5" descr="tematicka_mapa QGI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8357" y="1935163"/>
            <a:ext cx="6207285" cy="4389437"/>
          </a:xfr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>
                <a:latin typeface="Arial" pitchFamily="34" charset="0"/>
                <a:cs typeface="Arial" pitchFamily="34" charset="0"/>
              </a:rPr>
              <a:t>Výstup </a:t>
            </a:r>
            <a:r>
              <a:rPr lang="cs-CZ" sz="4400" dirty="0" err="1" smtClean="0">
                <a:latin typeface="Arial" pitchFamily="34" charset="0"/>
                <a:cs typeface="Arial" pitchFamily="34" charset="0"/>
              </a:rPr>
              <a:t>uDIG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Zástupný symbol pro obsah 3" descr="tematicka mapa uDI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1967706"/>
            <a:ext cx="6667500" cy="4324350"/>
          </a:xfr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>
                <a:latin typeface="Arial" pitchFamily="34" charset="0"/>
                <a:cs typeface="Arial" pitchFamily="34" charset="0"/>
              </a:rPr>
              <a:t>Výstup GRASS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Zástupný symbol pro obsah 5" descr="tematicka_mapa_gras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925" y="1935163"/>
            <a:ext cx="5834149" cy="4389437"/>
          </a:xfr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>
                <a:latin typeface="Arial" pitchFamily="34" charset="0"/>
                <a:cs typeface="Arial" pitchFamily="34" charset="0"/>
              </a:rPr>
              <a:t>Výstup QGIS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Zástupný symbol pro obsah 3" descr="Schéma QGI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5578" y="1935163"/>
            <a:ext cx="6212844" cy="4389437"/>
          </a:xfr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>
                <a:latin typeface="Arial" pitchFamily="34" charset="0"/>
                <a:cs typeface="Arial" pitchFamily="34" charset="0"/>
              </a:rPr>
              <a:t>Výstup </a:t>
            </a:r>
            <a:r>
              <a:rPr lang="cs-CZ" sz="4400" dirty="0" err="1" smtClean="0">
                <a:latin typeface="Arial" pitchFamily="34" charset="0"/>
                <a:cs typeface="Arial" pitchFamily="34" charset="0"/>
              </a:rPr>
              <a:t>uDIG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Zástupný symbol pro obsah 3" descr="Schéma uDI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587" y="2015331"/>
            <a:ext cx="6600825" cy="4229100"/>
          </a:xfr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>
                <a:latin typeface="Arial" pitchFamily="34" charset="0"/>
                <a:cs typeface="Arial" pitchFamily="34" charset="0"/>
              </a:rPr>
              <a:t>Výstup GRASS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Zástupný symbol pro obsah 3" descr="Schéma _GRAS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3321" y="1935163"/>
            <a:ext cx="6377358" cy="4389437"/>
          </a:xfr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>
            <a:normAutofit/>
          </a:bodyPr>
          <a:lstStyle/>
          <a:p>
            <a:r>
              <a:rPr lang="cs-CZ" sz="4400" dirty="0" smtClean="0">
                <a:latin typeface="Arial" pitchFamily="34" charset="0"/>
                <a:cs typeface="Arial" pitchFamily="34" charset="0"/>
              </a:rPr>
              <a:t>WMS výstupy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Výsledek WMS Letecký snímek Praha 2008 uD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85926"/>
            <a:ext cx="3594945" cy="2000264"/>
          </a:xfrm>
          <a:prstGeom prst="rect">
            <a:avLst/>
          </a:prstGeom>
        </p:spPr>
      </p:pic>
      <p:pic>
        <p:nvPicPr>
          <p:cNvPr id="5" name="Obrázek 4" descr="Výsledek WMS Statutárního města Ostravy QGI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428736"/>
            <a:ext cx="3790394" cy="2714644"/>
          </a:xfrm>
          <a:prstGeom prst="rect">
            <a:avLst/>
          </a:prstGeom>
        </p:spPr>
      </p:pic>
      <p:pic>
        <p:nvPicPr>
          <p:cNvPr id="7" name="Obrázek 6" descr="Výsledek WMS North Carolina USA GRASS_wm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3857628"/>
            <a:ext cx="3714744" cy="255215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500166" y="392906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Arial" pitchFamily="34" charset="0"/>
                <a:cs typeface="Arial" pitchFamily="34" charset="0"/>
              </a:rPr>
              <a:t>uDIG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857620" y="635795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GRASS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643702" y="392906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QGIS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400" dirty="0" smtClean="0">
                <a:latin typeface="Arial" pitchFamily="34" charset="0"/>
                <a:cs typeface="Arial" pitchFamily="34" charset="0"/>
              </a:rPr>
              <a:t>Návod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Proč návod?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Digitalizace, Tematická mapa, WMS služba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Struktura:	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	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Úvod		   	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		     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Založení projektu		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		     		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Georeferencování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		    		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Vytvoření vrstev (editace)	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	    		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Tvorba tiskových výstupů	    	    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Ukázkový výstup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cs-CZ" sz="4400" dirty="0" err="1" smtClean="0">
                <a:latin typeface="Arial" pitchFamily="34" charset="0"/>
                <a:cs typeface="Arial" pitchFamily="34" charset="0"/>
              </a:rPr>
              <a:t>Source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volně dostupný software rovněž s přístupným zdrojovým kódem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zadané programy QGIS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uDIG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GRASS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Open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Source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Initiative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Open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Source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Definition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OSI-logo-300x3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4857760"/>
            <a:ext cx="1500198" cy="1760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400" dirty="0" smtClean="0">
                <a:latin typeface="Arial" pitchFamily="34" charset="0"/>
                <a:cs typeface="Arial" pitchFamily="34" charset="0"/>
              </a:rPr>
              <a:t>Zhodnocení a doporučení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Zástupný symbol pro obsah 7" descr="Bez názv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928802"/>
            <a:ext cx="5619750" cy="3028950"/>
          </a:xfrm>
        </p:spPr>
      </p:pic>
      <p:sp>
        <p:nvSpPr>
          <p:cNvPr id="9" name="TextovéPole 8"/>
          <p:cNvSpPr txBox="1"/>
          <p:nvPr/>
        </p:nvSpPr>
        <p:spPr>
          <a:xfrm>
            <a:off x="1071538" y="5214950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QGIS:    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nejvhodnější</a:t>
            </a:r>
          </a:p>
          <a:p>
            <a:r>
              <a:rPr lang="cs-CZ" b="1" dirty="0" err="1" smtClean="0">
                <a:latin typeface="Arial" pitchFamily="34" charset="0"/>
                <a:cs typeface="Arial" pitchFamily="34" charset="0"/>
              </a:rPr>
              <a:t>uDIG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:    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méně vhodný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GRASS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: méně vhodný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400" dirty="0" smtClean="0">
                <a:latin typeface="Arial" pitchFamily="34" charset="0"/>
                <a:cs typeface="Arial" pitchFamily="34" charset="0"/>
              </a:rPr>
              <a:t>Harmonogram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472518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Prosinec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- instalace programů, sběr dat, podrobnější 	          		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        seznámení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s OSGIS nástroji</a:t>
            </a:r>
          </a:p>
          <a:p>
            <a:pPr>
              <a:buFont typeface="Wingdings" pitchFamily="2" charset="2"/>
              <a:buChar char="v"/>
            </a:pP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Leden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- testování jednotlivých pracovních úkolů v 	       	       	    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zadaných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programových produktech</a:t>
            </a:r>
          </a:p>
          <a:p>
            <a:pPr>
              <a:buFont typeface="Wingdings" pitchFamily="2" charset="2"/>
              <a:buChar char="v"/>
            </a:pP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Únor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- tvorba návodů pro jednotlivé úlohy v zadaných 	              	  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programech</a:t>
            </a:r>
            <a:endParaRPr 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Březen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-  zhodnocení a porovnání stávajících možností 	        	       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	        jednotlivých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programů a doporučení   	 	        	       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nejvhodnějšího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pro studenty zeměpisu</a:t>
            </a:r>
          </a:p>
          <a:p>
            <a:pPr>
              <a:buFont typeface="Wingdings" pitchFamily="2" charset="2"/>
              <a:buChar char="v"/>
            </a:pP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Duben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-  kontrola, tisk, odevzdání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>
                <a:latin typeface="Arial" pitchFamily="34" charset="0"/>
                <a:cs typeface="Arial" pitchFamily="34" charset="0"/>
              </a:rPr>
              <a:t>Literatura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Možnosti tvorby kartografických výstupů v prostředí Open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Source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GIS nástrojů- M.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Mertenová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Volně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dostupný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software pro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implementaci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geografických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informačních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systémů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škol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M. Štěpánek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Aplikovaná kartografie I. Tematické mapy- V.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Voženílek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Zásady tvorby mapových výstupů- V.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Voženílek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Využití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geoinformačních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systému ve výuce- M. Bukáček atd.</a:t>
            </a: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Odkazy         QGIS: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qgis.org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6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UDIG: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http://udig.refractions.net/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6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GRASS: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http://grass.itc.it/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			   </a:t>
            </a:r>
            <a:r>
              <a:rPr lang="cs-CZ" dirty="0" smtClean="0"/>
              <a:t> 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Děkuji za pozornost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>
                <a:latin typeface="Arial" pitchFamily="34" charset="0"/>
                <a:cs typeface="Arial" pitchFamily="34" charset="0"/>
              </a:rPr>
              <a:t>Úkol práce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seznámení s OSGIS nástroji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testování úloh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nalezení datových zdrojů (free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testování jednotlivých úloh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tvorba dokumentace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zhodnocení a porovnání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>
                <a:latin typeface="Arial" pitchFamily="34" charset="0"/>
                <a:cs typeface="Arial" pitchFamily="34" charset="0"/>
              </a:rPr>
              <a:t>Proč GIS ve výuce?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Pronikání GIT do každodenního života:</a:t>
            </a:r>
          </a:p>
          <a:p>
            <a:pPr lvl="4"/>
            <a:r>
              <a:rPr lang="cs-CZ" dirty="0" smtClean="0"/>
              <a:t>Použití ve vědě</a:t>
            </a:r>
          </a:p>
          <a:p>
            <a:pPr lvl="4"/>
            <a:r>
              <a:rPr lang="cs-CZ" dirty="0" smtClean="0"/>
              <a:t>Internetové služby</a:t>
            </a:r>
          </a:p>
          <a:p>
            <a:pPr lvl="4"/>
            <a:r>
              <a:rPr lang="cs-CZ" dirty="0" smtClean="0"/>
              <a:t>Úřady samosprávy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Aktivní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tvůrčí používání prostorových informací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Zvyšování požadavků na multimediální výuku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Aktivní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zapojení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IT (nástroj)</a:t>
            </a:r>
          </a:p>
          <a:p>
            <a:pPr>
              <a:buNone/>
            </a:pP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929198"/>
            <a:ext cx="1776679" cy="163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>
                <a:latin typeface="Arial" pitchFamily="34" charset="0"/>
                <a:cs typeface="Arial" pitchFamily="34" charset="0"/>
              </a:rPr>
              <a:t>Přínos pro studenty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500" dirty="0">
                <a:latin typeface="Arial" pitchFamily="34" charset="0"/>
                <a:cs typeface="Arial" pitchFamily="34" charset="0"/>
              </a:rPr>
              <a:t>používání </a:t>
            </a:r>
            <a:r>
              <a:rPr lang="cs-CZ" sz="2500" dirty="0" err="1">
                <a:latin typeface="Arial" pitchFamily="34" charset="0"/>
                <a:cs typeface="Arial" pitchFamily="34" charset="0"/>
              </a:rPr>
              <a:t>geodat</a:t>
            </a:r>
            <a:r>
              <a:rPr lang="cs-CZ" sz="2500" dirty="0">
                <a:latin typeface="Arial" pitchFamily="34" charset="0"/>
                <a:cs typeface="Arial" pitchFamily="34" charset="0"/>
              </a:rPr>
              <a:t> a </a:t>
            </a:r>
            <a:r>
              <a:rPr lang="cs-CZ" sz="2500" dirty="0" err="1" smtClean="0">
                <a:latin typeface="Arial" pitchFamily="34" charset="0"/>
                <a:cs typeface="Arial" pitchFamily="34" charset="0"/>
              </a:rPr>
              <a:t>geoinformací</a:t>
            </a:r>
            <a:endParaRPr lang="cs-CZ" sz="25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500" dirty="0">
                <a:latin typeface="Arial" pitchFamily="34" charset="0"/>
                <a:cs typeface="Arial" pitchFamily="34" charset="0"/>
              </a:rPr>
              <a:t>chápání prostorových vazeb </a:t>
            </a:r>
            <a:r>
              <a:rPr lang="cs-CZ" sz="2500" dirty="0" smtClean="0">
                <a:latin typeface="Arial" pitchFamily="34" charset="0"/>
                <a:cs typeface="Arial" pitchFamily="34" charset="0"/>
              </a:rPr>
              <a:t>mezi objekty </a:t>
            </a:r>
            <a:r>
              <a:rPr lang="cs-CZ" sz="2500" dirty="0">
                <a:latin typeface="Arial" pitchFamily="34" charset="0"/>
                <a:cs typeface="Arial" pitchFamily="34" charset="0"/>
              </a:rPr>
              <a:t>a </a:t>
            </a:r>
            <a:r>
              <a:rPr lang="cs-CZ" sz="2500" dirty="0" smtClean="0">
                <a:latin typeface="Arial" pitchFamily="34" charset="0"/>
                <a:cs typeface="Arial" pitchFamily="34" charset="0"/>
              </a:rPr>
              <a:t>jevy v reálném světě</a:t>
            </a:r>
          </a:p>
          <a:p>
            <a:r>
              <a:rPr lang="cs-CZ" sz="2500" dirty="0" smtClean="0">
                <a:latin typeface="Arial" pitchFamily="34" charset="0"/>
                <a:cs typeface="Arial" pitchFamily="34" charset="0"/>
              </a:rPr>
              <a:t>znalost práce v programu</a:t>
            </a:r>
          </a:p>
          <a:p>
            <a:r>
              <a:rPr lang="cs-CZ" sz="2500" dirty="0" smtClean="0">
                <a:latin typeface="Arial" pitchFamily="34" charset="0"/>
                <a:cs typeface="Arial" pitchFamily="34" charset="0"/>
              </a:rPr>
              <a:t>možnost vytvoření jednoduchých výstupů</a:t>
            </a:r>
            <a:endParaRPr lang="cs-CZ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659550"/>
            <a:ext cx="1500198" cy="1531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>
                <a:latin typeface="Arial" pitchFamily="34" charset="0"/>
                <a:cs typeface="Arial" pitchFamily="34" charset="0"/>
              </a:rPr>
              <a:t>Cíl práce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Cílem práce je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nalezení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vhodného Open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produktu, který bude splňovat všechny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kritéria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podle požadavku vyučujícího zeměpisu.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Představa vyučujícího :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>
                <a:latin typeface="Arial" pitchFamily="34" charset="0"/>
                <a:cs typeface="Arial" pitchFamily="34" charset="0"/>
              </a:rPr>
              <a:t>Rešerše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	M. Štěpánek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Volně dostupný software pro implementaci geografických informačních systémů do škol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M.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Mertenová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Možnosti tvorby kartografických výstupů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 prostředí Open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GIS nástrojů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>
                <a:latin typeface="Arial" pitchFamily="34" charset="0"/>
                <a:cs typeface="Arial" pitchFamily="34" charset="0"/>
              </a:rPr>
              <a:t>Programové vybavení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	</a:t>
            </a:r>
          </a:p>
          <a:p>
            <a:pPr>
              <a:buNone/>
            </a:pPr>
            <a:r>
              <a:rPr lang="cs-CZ" dirty="0" smtClean="0"/>
              <a:t>	QGIS  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1.1.1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 	     </a:t>
            </a:r>
            <a:r>
              <a:rPr lang="cs-CZ" dirty="0" err="1" smtClean="0"/>
              <a:t>uDIG</a:t>
            </a:r>
            <a:r>
              <a:rPr lang="cs-CZ" dirty="0" smtClean="0"/>
              <a:t>    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1.0.2.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			   GRASS     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6.4.0. Windows</a:t>
            </a:r>
          </a:p>
          <a:p>
            <a:pPr>
              <a:buNone/>
            </a:pPr>
            <a:r>
              <a:rPr lang="cs-CZ" dirty="0" smtClean="0"/>
              <a:t>					</a:t>
            </a:r>
            <a:endParaRPr lang="cs-CZ" dirty="0"/>
          </a:p>
        </p:txBody>
      </p:sp>
      <p:pic>
        <p:nvPicPr>
          <p:cNvPr id="4" name="Obrázek 3" descr="qgis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071678"/>
            <a:ext cx="857256" cy="857256"/>
          </a:xfrm>
          <a:prstGeom prst="rect">
            <a:avLst/>
          </a:prstGeom>
        </p:spPr>
      </p:pic>
      <p:pic>
        <p:nvPicPr>
          <p:cNvPr id="5" name="Obrázek 4" descr="Kopie - udig-f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286124"/>
            <a:ext cx="681038" cy="681038"/>
          </a:xfrm>
          <a:prstGeom prst="rect">
            <a:avLst/>
          </a:prstGeom>
        </p:spPr>
      </p:pic>
      <p:pic>
        <p:nvPicPr>
          <p:cNvPr id="6" name="Obrázek 5" descr="Grass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4357694"/>
            <a:ext cx="785818" cy="807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>
                <a:latin typeface="Arial" pitchFamily="34" charset="0"/>
                <a:cs typeface="Arial" pitchFamily="34" charset="0"/>
              </a:rPr>
              <a:t>Použitá data</a:t>
            </a:r>
            <a:endParaRPr lang="cs-CZ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500" dirty="0" smtClean="0">
                <a:latin typeface="Arial" pitchFamily="34" charset="0"/>
                <a:cs typeface="Arial" pitchFamily="34" charset="0"/>
              </a:rPr>
              <a:t>(Free </a:t>
            </a:r>
            <a:r>
              <a:rPr lang="cs-CZ" sz="2500" dirty="0" err="1" smtClean="0">
                <a:latin typeface="Arial" pitchFamily="34" charset="0"/>
                <a:cs typeface="Arial" pitchFamily="34" charset="0"/>
              </a:rPr>
              <a:t>geodata</a:t>
            </a:r>
            <a:r>
              <a:rPr lang="cs-CZ" sz="2500" dirty="0" smtClean="0">
                <a:latin typeface="Arial" pitchFamily="34" charset="0"/>
                <a:cs typeface="Arial" pitchFamily="34" charset="0"/>
              </a:rPr>
              <a:t> CZ) primárně ve formátu </a:t>
            </a:r>
            <a:r>
              <a:rPr lang="cs-CZ" sz="2500" dirty="0" err="1" smtClean="0">
                <a:latin typeface="Arial" pitchFamily="34" charset="0"/>
                <a:cs typeface="Arial" pitchFamily="34" charset="0"/>
              </a:rPr>
              <a:t>Grass</a:t>
            </a:r>
            <a:endParaRPr lang="cs-CZ" sz="25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500" dirty="0" smtClean="0">
                <a:latin typeface="Arial" pitchFamily="34" charset="0"/>
                <a:cs typeface="Arial" pitchFamily="34" charset="0"/>
              </a:rPr>
              <a:t>letecký  snímek</a:t>
            </a:r>
          </a:p>
          <a:p>
            <a:r>
              <a:rPr lang="cs-CZ" sz="2500" dirty="0" smtClean="0">
                <a:latin typeface="Arial" pitchFamily="34" charset="0"/>
                <a:cs typeface="Arial" pitchFamily="34" charset="0"/>
              </a:rPr>
              <a:t>ukázková data </a:t>
            </a:r>
            <a:r>
              <a:rPr lang="cs-CZ" sz="2500" dirty="0" err="1" smtClean="0">
                <a:latin typeface="Arial" pitchFamily="34" charset="0"/>
                <a:cs typeface="Arial" pitchFamily="34" charset="0"/>
              </a:rPr>
              <a:t>North</a:t>
            </a:r>
            <a:r>
              <a:rPr lang="cs-CZ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500" dirty="0" err="1" smtClean="0">
                <a:latin typeface="Arial" pitchFamily="34" charset="0"/>
                <a:cs typeface="Arial" pitchFamily="34" charset="0"/>
              </a:rPr>
              <a:t>Carolina</a:t>
            </a:r>
            <a:r>
              <a:rPr lang="cs-CZ" sz="2500" dirty="0" smtClean="0">
                <a:latin typeface="Arial" pitchFamily="34" charset="0"/>
                <a:cs typeface="Arial" pitchFamily="34" charset="0"/>
              </a:rPr>
              <a:t> USA </a:t>
            </a:r>
            <a:endParaRPr lang="cs-CZ" sz="2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s-CZ" sz="2500" dirty="0" smtClean="0">
                <a:latin typeface="Arial" pitchFamily="34" charset="0"/>
                <a:cs typeface="Arial" pitchFamily="34" charset="0"/>
              </a:rPr>
              <a:t>Rastrová data:</a:t>
            </a:r>
          </a:p>
          <a:p>
            <a:r>
              <a:rPr lang="cs-CZ" sz="2500" dirty="0" err="1" smtClean="0">
                <a:latin typeface="Arial" pitchFamily="34" charset="0"/>
                <a:cs typeface="Arial" pitchFamily="34" charset="0"/>
              </a:rPr>
              <a:t>dem</a:t>
            </a:r>
            <a:r>
              <a:rPr lang="cs-CZ" sz="2500" dirty="0" smtClean="0">
                <a:latin typeface="Arial" pitchFamily="34" charset="0"/>
                <a:cs typeface="Arial" pitchFamily="34" charset="0"/>
              </a:rPr>
              <a:t> gtopo30 (GTOPO30)</a:t>
            </a:r>
          </a:p>
          <a:p>
            <a:r>
              <a:rPr lang="cs-CZ" sz="2500" dirty="0" err="1" smtClean="0">
                <a:latin typeface="Arial" pitchFamily="34" charset="0"/>
                <a:cs typeface="Arial" pitchFamily="34" charset="0"/>
              </a:rPr>
              <a:t>dem</a:t>
            </a:r>
            <a:r>
              <a:rPr lang="cs-CZ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500" dirty="0" err="1" smtClean="0">
                <a:latin typeface="Arial" pitchFamily="34" charset="0"/>
                <a:cs typeface="Arial" pitchFamily="34" charset="0"/>
              </a:rPr>
              <a:t>srtm</a:t>
            </a:r>
            <a:r>
              <a:rPr lang="cs-CZ" sz="2500" dirty="0" smtClean="0">
                <a:latin typeface="Arial" pitchFamily="34" charset="0"/>
                <a:cs typeface="Arial" pitchFamily="34" charset="0"/>
              </a:rPr>
              <a:t> (SRTM</a:t>
            </a:r>
            <a:r>
              <a:rPr lang="cs-CZ" sz="2500" dirty="0" smtClean="0">
                <a:latin typeface="Arial" pitchFamily="34" charset="0"/>
                <a:cs typeface="Arial" pitchFamily="34" charset="0"/>
              </a:rPr>
              <a:t>)  </a:t>
            </a:r>
            <a:endParaRPr lang="cs-CZ" sz="2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s-CZ" sz="2500" dirty="0" smtClean="0">
                <a:latin typeface="Arial" pitchFamily="34" charset="0"/>
                <a:cs typeface="Arial" pitchFamily="34" charset="0"/>
              </a:rPr>
              <a:t>Vektorová data:</a:t>
            </a:r>
          </a:p>
          <a:p>
            <a:r>
              <a:rPr lang="cs-CZ" sz="2500" dirty="0" smtClean="0">
                <a:latin typeface="Arial" pitchFamily="34" charset="0"/>
                <a:cs typeface="Arial" pitchFamily="34" charset="0"/>
              </a:rPr>
              <a:t>části obce, cesty, státní hranice ČR, silnice, řeky atd.</a:t>
            </a:r>
          </a:p>
        </p:txBody>
      </p:sp>
      <p:pic>
        <p:nvPicPr>
          <p:cNvPr id="1026" name="Picture 2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929066"/>
            <a:ext cx="1285884" cy="1374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981</TotalTime>
  <Words>293</Words>
  <Application>Microsoft Office PowerPoint</Application>
  <PresentationFormat>Předvádění na obrazovce (4:3)</PresentationFormat>
  <Paragraphs>118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Tok</vt:lpstr>
      <vt:lpstr>Využití Open Source GIS nástrojů ve výuce zeměpisu na střední škole </vt:lpstr>
      <vt:lpstr>Open Source</vt:lpstr>
      <vt:lpstr>Úkol práce</vt:lpstr>
      <vt:lpstr>Proč GIS ve výuce?</vt:lpstr>
      <vt:lpstr>Přínos pro studenty</vt:lpstr>
      <vt:lpstr>Cíl práce</vt:lpstr>
      <vt:lpstr>Rešerše</vt:lpstr>
      <vt:lpstr>Programové vybavení</vt:lpstr>
      <vt:lpstr>Použitá data</vt:lpstr>
      <vt:lpstr>Formy hodnocení</vt:lpstr>
      <vt:lpstr>Testování</vt:lpstr>
      <vt:lpstr>Výstup QGIS</vt:lpstr>
      <vt:lpstr>Výstup uDIG</vt:lpstr>
      <vt:lpstr>Výstup GRASS</vt:lpstr>
      <vt:lpstr>Výstup QGIS</vt:lpstr>
      <vt:lpstr>Výstup uDIG</vt:lpstr>
      <vt:lpstr>Výstup GRASS</vt:lpstr>
      <vt:lpstr>WMS výstupy</vt:lpstr>
      <vt:lpstr>Návod</vt:lpstr>
      <vt:lpstr>Zhodnocení a doporučení</vt:lpstr>
      <vt:lpstr>Harmonogram</vt:lpstr>
      <vt:lpstr>Literatura</vt:lpstr>
      <vt:lpstr>Snímek 23</vt:lpstr>
    </vt:vector>
  </TitlesOfParts>
  <Company>organizace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Open Source GIS nástrojů ve výuce zeměpisu na střední škole </dc:title>
  <dc:creator>jmeno</dc:creator>
  <cp:lastModifiedBy>jmeno</cp:lastModifiedBy>
  <cp:revision>78</cp:revision>
  <dcterms:created xsi:type="dcterms:W3CDTF">2011-05-06T08:22:27Z</dcterms:created>
  <dcterms:modified xsi:type="dcterms:W3CDTF">2011-05-09T09:47:03Z</dcterms:modified>
</cp:coreProperties>
</file>