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5" r:id="rId6"/>
    <p:sldId id="263" r:id="rId7"/>
    <p:sldId id="266" r:id="rId8"/>
    <p:sldId id="267" r:id="rId9"/>
    <p:sldId id="268" r:id="rId10"/>
    <p:sldId id="269" r:id="rId11"/>
    <p:sldId id="271" r:id="rId12"/>
    <p:sldId id="275" r:id="rId13"/>
    <p:sldId id="277" r:id="rId14"/>
    <p:sldId id="276" r:id="rId15"/>
    <p:sldId id="278" r:id="rId16"/>
    <p:sldId id="27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99CCFF"/>
    <a:srgbClr val="99FF99"/>
    <a:srgbClr val="CCECFF"/>
    <a:srgbClr val="99FFCC"/>
    <a:srgbClr val="CC0000"/>
    <a:srgbClr val="880202"/>
    <a:srgbClr val="CC00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kt&#243;ria\AppData\Roaming\Microsoft\Excel\tabulky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view3D>
      <c:rAngAx val="1"/>
    </c:view3D>
    <c:plotArea>
      <c:layout>
        <c:manualLayout>
          <c:layoutTarget val="inner"/>
          <c:xMode val="edge"/>
          <c:yMode val="edge"/>
          <c:x val="0.19257969059195301"/>
          <c:y val="0.13528525540805592"/>
          <c:w val="0.73541225891515649"/>
          <c:h val="0.6434110697387946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2DCC12"/>
              </a:solidFill>
            </c:spPr>
          </c:dPt>
          <c:cat>
            <c:strRef>
              <c:f>Hárok3!$A$29:$A$31</c:f>
              <c:strCache>
                <c:ptCount val="3"/>
                <c:pt idx="0">
                  <c:v>1L</c:v>
                </c:pt>
                <c:pt idx="1">
                  <c:v>2L</c:v>
                </c:pt>
                <c:pt idx="2">
                  <c:v>3L</c:v>
                </c:pt>
              </c:strCache>
            </c:strRef>
          </c:cat>
          <c:val>
            <c:numRef>
              <c:f>Hárok3!$B$29:$B$31</c:f>
              <c:numCache>
                <c:formatCode>General</c:formatCode>
                <c:ptCount val="3"/>
                <c:pt idx="0">
                  <c:v>7020.8</c:v>
                </c:pt>
                <c:pt idx="1">
                  <c:v>5988.3</c:v>
                </c:pt>
                <c:pt idx="2">
                  <c:v>16625.900000000001</c:v>
                </c:pt>
              </c:numCache>
            </c:numRef>
          </c:val>
        </c:ser>
        <c:shape val="box"/>
        <c:axId val="63971712"/>
        <c:axId val="63973248"/>
        <c:axId val="0"/>
      </c:bar3DChart>
      <c:catAx>
        <c:axId val="639717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k-SK"/>
          </a:p>
        </c:txPr>
        <c:crossAx val="63973248"/>
        <c:crosses val="autoZero"/>
        <c:auto val="1"/>
        <c:lblAlgn val="ctr"/>
        <c:lblOffset val="100"/>
      </c:catAx>
      <c:valAx>
        <c:axId val="6397324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k-SK"/>
          </a:p>
        </c:txPr>
        <c:crossAx val="63971712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8731423789417625"/>
          <c:y val="0.29693567184968495"/>
          <c:w val="0.12685762105823717"/>
          <c:h val="0.39168765456664595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sk-SK"/>
        </a:p>
      </c:txPr>
    </c:legend>
    <c:plotVisOnly val="1"/>
  </c:chart>
  <c:spPr>
    <a:solidFill>
      <a:prstClr val="white"/>
    </a:solidFill>
    <a:ln>
      <a:solidFill>
        <a:schemeClr val="bg1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0.39683</cdr:x>
      <cdr:y>0.88889</cdr:y>
    </cdr:from>
    <cdr:to>
      <cdr:x>0.59683</cdr:x>
      <cdr:y>0.95834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785950" y="2286016"/>
          <a:ext cx="900119" cy="17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sk-SK" b="1" dirty="0"/>
            <a:t>Kategória</a:t>
          </a:r>
          <a:r>
            <a:rPr lang="sk-SK" sz="1400" b="1" dirty="0"/>
            <a:t> </a:t>
          </a:r>
        </a:p>
      </cdr:txBody>
    </cdr:sp>
  </cdr:relSizeAnchor>
  <cdr:relSizeAnchor xmlns:cdr="http://schemas.openxmlformats.org/drawingml/2006/chartDrawing">
    <cdr:from>
      <cdr:x>0.17633</cdr:x>
      <cdr:y>0.01736</cdr:y>
    </cdr:from>
    <cdr:to>
      <cdr:x>1</cdr:x>
      <cdr:y>0.149</cdr:y>
    </cdr:to>
    <cdr:sp macro="" textlink="">
      <cdr:nvSpPr>
        <cdr:cNvPr id="3" name="TextovéPole 4"/>
        <cdr:cNvSpPr txBox="1"/>
      </cdr:nvSpPr>
      <cdr:spPr>
        <a:xfrm xmlns:a="http://schemas.openxmlformats.org/drawingml/2006/main">
          <a:off x="793590" y="44645"/>
          <a:ext cx="370700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k-SK" sz="1600" b="1" i="1" dirty="0"/>
            <a:t>Celková dĺžka ciest v záujmovom území</a:t>
          </a:r>
        </a:p>
      </cdr:txBody>
    </cdr:sp>
  </cdr:relSizeAnchor>
  <cdr:relSizeAnchor xmlns:cdr="http://schemas.openxmlformats.org/drawingml/2006/chartDrawing">
    <cdr:from>
      <cdr:x>0.01955</cdr:x>
      <cdr:y>0.38083</cdr:y>
    </cdr:from>
    <cdr:to>
      <cdr:x>0.08109</cdr:x>
      <cdr:y>0.69136</cdr:y>
    </cdr:to>
    <cdr:sp macro="" textlink="">
      <cdr:nvSpPr>
        <cdr:cNvPr id="4" name="TextovéPole 5"/>
        <cdr:cNvSpPr txBox="1"/>
      </cdr:nvSpPr>
      <cdr:spPr>
        <a:xfrm xmlns:a="http://schemas.openxmlformats.org/drawingml/2006/main" rot="16200000">
          <a:off x="-172837" y="1240213"/>
          <a:ext cx="7986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k-SK" sz="1200" b="1" dirty="0"/>
            <a:t>Dĺžka v m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AC623F-CAB8-44A7-89A2-29B5076A803C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1E06C4-4451-4BBE-91AD-6E416A5399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14348" y="278605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Interpretácia prvkov lesníckeho mapovania s využitím údajov DPZ </a:t>
            </a:r>
            <a:endParaRPr lang="sk-SK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14678" y="2143116"/>
            <a:ext cx="2562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Arial Rounded MT Bold" pitchFamily="34" charset="0"/>
              </a:rPr>
              <a:t>Viktória </a:t>
            </a:r>
            <a:r>
              <a:rPr lang="sk-SK" sz="2000" b="1" dirty="0" err="1" smtClean="0">
                <a:solidFill>
                  <a:schemeClr val="bg1"/>
                </a:solidFill>
                <a:latin typeface="Arial Rounded MT Bold" pitchFamily="34" charset="0"/>
              </a:rPr>
              <a:t>Čakurdová</a:t>
            </a:r>
            <a:endParaRPr lang="sk-SK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14546" y="142852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Technická univerzita vo Zvolene 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14480" y="571480"/>
            <a:ext cx="5822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Rounded MT Bold" pitchFamily="34" charset="0"/>
              </a:rPr>
              <a:t>Katedra hospodárskej úpravy lesa a geodézie</a:t>
            </a:r>
            <a:endParaRPr lang="sk-SK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3108" y="5857892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1"/>
                </a:solidFill>
              </a:rPr>
              <a:t>Vedúci práce:  Bc. Ing. Miroslav Kardoš, PhD.</a:t>
            </a:r>
          </a:p>
          <a:p>
            <a:pPr algn="ctr"/>
            <a:r>
              <a:rPr lang="sk-SK" sz="2000" b="1" dirty="0" smtClean="0">
                <a:solidFill>
                  <a:schemeClr val="bg1"/>
                </a:solidFill>
              </a:rPr>
              <a:t>Konzultant práce:  Ing. Ivan </a:t>
            </a:r>
            <a:r>
              <a:rPr lang="sk-SK" sz="2000" b="1" dirty="0" err="1" smtClean="0">
                <a:solidFill>
                  <a:schemeClr val="bg1"/>
                </a:solidFill>
              </a:rPr>
              <a:t>Sačkov</a:t>
            </a:r>
            <a:r>
              <a:rPr lang="sk-SK" sz="2000" b="1" dirty="0" smtClean="0">
                <a:solidFill>
                  <a:schemeClr val="bg1"/>
                </a:solidFill>
              </a:rPr>
              <a:t>, PhD.</a:t>
            </a:r>
            <a:endParaRPr lang="sk-SK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Výsledky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8466" y="857232"/>
            <a:ext cx="8975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Vizuálna  interpretácia ciest z leteckého laserového skenovania a leteckých  snímok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5" name="Obrázek 4" descr="ALS_zo snimo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2857520" cy="2857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Obrázek 5" descr="LMS_zo snimok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86380" y="1285860"/>
            <a:ext cx="2928958" cy="28575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357158" y="4214818"/>
            <a:ext cx="2557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Cestná </a:t>
            </a:r>
            <a:r>
              <a:rPr lang="sk-SK" sz="1400" b="1" dirty="0">
                <a:solidFill>
                  <a:schemeClr val="bg1"/>
                </a:solidFill>
              </a:rPr>
              <a:t>sieť na podklade ALS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43636" y="4214818"/>
            <a:ext cx="2642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>
                <a:solidFill>
                  <a:schemeClr val="bg1"/>
                </a:solidFill>
              </a:rPr>
              <a:t>Cestná sieť na podklade </a:t>
            </a:r>
            <a:r>
              <a:rPr lang="sk-SK" sz="1400" b="1" dirty="0" smtClean="0">
                <a:solidFill>
                  <a:schemeClr val="bg1"/>
                </a:solidFill>
              </a:rPr>
              <a:t>LMS</a:t>
            </a:r>
            <a:endParaRPr lang="sk-SK" sz="1400" b="1" dirty="0">
              <a:solidFill>
                <a:schemeClr val="bg1"/>
              </a:solidFill>
            </a:endParaRPr>
          </a:p>
        </p:txBody>
      </p:sp>
      <p:pic>
        <p:nvPicPr>
          <p:cNvPr id="9" name="Obrázek 36" descr="cesty pod identifikovanými les. porastami bez biokoridorov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143240" y="3786190"/>
            <a:ext cx="2714644" cy="2786082"/>
          </a:xfrm>
          <a:prstGeom prst="rect">
            <a:avLst/>
          </a:prstGeom>
          <a:ln>
            <a:solidFill>
              <a:prstClr val="white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214282" y="485776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celková dĺžka ciest </a:t>
            </a:r>
            <a:r>
              <a:rPr lang="sk-SK" sz="16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identifikovaných</a:t>
            </a:r>
            <a:r>
              <a:rPr lang="sk-SK" sz="16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z</a:t>
            </a:r>
            <a:r>
              <a:rPr lang="sk-SK" sz="16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laserového skenovania </a:t>
            </a:r>
            <a:r>
              <a:rPr lang="sk-SK" sz="1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je </a:t>
            </a:r>
            <a:r>
              <a:rPr lang="sk-SK" sz="16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24 235m</a:t>
            </a:r>
            <a:endParaRPr lang="sk-SK" sz="1600" dirty="0"/>
          </a:p>
        </p:txBody>
      </p:sp>
      <p:sp>
        <p:nvSpPr>
          <p:cNvPr id="11" name="Obdélník 10"/>
          <p:cNvSpPr/>
          <p:nvPr/>
        </p:nvSpPr>
        <p:spPr>
          <a:xfrm>
            <a:off x="6215074" y="4786322"/>
            <a:ext cx="3071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- cestná sieť identifikovaná stereometricky </a:t>
            </a:r>
            <a:r>
              <a:rPr lang="sk-SK" sz="16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z leteckých  meračských snímok</a:t>
            </a:r>
            <a:r>
              <a:rPr lang="sk-SK" sz="1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má celkovú dĺžku </a:t>
            </a:r>
            <a:r>
              <a:rPr lang="sk-SK" sz="16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14 905 m</a:t>
            </a:r>
            <a:endParaRPr lang="sk-SK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ategorizacia_LMS+AL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928958" cy="32147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Graf 4"/>
          <p:cNvGraphicFramePr/>
          <p:nvPr/>
        </p:nvGraphicFramePr>
        <p:xfrm>
          <a:off x="4230341" y="336685"/>
          <a:ext cx="450059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délník 8"/>
          <p:cNvSpPr/>
          <p:nvPr/>
        </p:nvSpPr>
        <p:spPr>
          <a:xfrm>
            <a:off x="4643438" y="3000372"/>
            <a:ext cx="4286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Celková </a:t>
            </a:r>
            <a:r>
              <a:rPr lang="sk-SK" sz="1600" dirty="0">
                <a:solidFill>
                  <a:schemeClr val="bg1"/>
                </a:solidFill>
              </a:rPr>
              <a:t>dĺžka ciest </a:t>
            </a:r>
            <a:r>
              <a:rPr lang="sk-SK" sz="1600" dirty="0" smtClean="0">
                <a:solidFill>
                  <a:schemeClr val="bg1"/>
                </a:solidFill>
              </a:rPr>
              <a:t>1L  </a:t>
            </a:r>
            <a:r>
              <a:rPr lang="sk-SK" sz="1600" dirty="0">
                <a:solidFill>
                  <a:schemeClr val="bg1"/>
                </a:solidFill>
              </a:rPr>
              <a:t>je </a:t>
            </a:r>
            <a:r>
              <a:rPr lang="sk-SK" sz="1600" dirty="0" smtClean="0">
                <a:solidFill>
                  <a:schemeClr val="bg1"/>
                </a:solidFill>
              </a:rPr>
              <a:t>7021m (23,7</a:t>
            </a:r>
            <a:r>
              <a:rPr lang="sk-SK" sz="1600" dirty="0">
                <a:solidFill>
                  <a:schemeClr val="bg1"/>
                </a:solidFill>
              </a:rPr>
              <a:t>%), </a:t>
            </a:r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kategória </a:t>
            </a:r>
            <a:r>
              <a:rPr lang="sk-SK" sz="1600" dirty="0">
                <a:solidFill>
                  <a:schemeClr val="bg1"/>
                </a:solidFill>
              </a:rPr>
              <a:t>2L má dĺžku 5988m (20,2%) </a:t>
            </a:r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a</a:t>
            </a:r>
            <a:r>
              <a:rPr lang="sk-SK" sz="1600" dirty="0">
                <a:solidFill>
                  <a:schemeClr val="bg1"/>
                </a:solidFill>
              </a:rPr>
              <a:t> 3L </a:t>
            </a:r>
            <a:r>
              <a:rPr lang="sk-SK" sz="1600" dirty="0" smtClean="0">
                <a:solidFill>
                  <a:schemeClr val="bg1"/>
                </a:solidFill>
              </a:rPr>
              <a:t>16 626m </a:t>
            </a:r>
            <a:r>
              <a:rPr lang="sk-SK" sz="1600" dirty="0">
                <a:solidFill>
                  <a:schemeClr val="bg1"/>
                </a:solidFill>
              </a:rPr>
              <a:t>(56,1</a:t>
            </a:r>
            <a:r>
              <a:rPr lang="sk-SK" sz="1600" dirty="0" smtClean="0">
                <a:solidFill>
                  <a:schemeClr val="bg1"/>
                </a:solidFill>
              </a:rPr>
              <a:t>%). </a:t>
            </a:r>
          </a:p>
          <a:p>
            <a:endParaRPr lang="sk-SK" dirty="0"/>
          </a:p>
        </p:txBody>
      </p:sp>
      <p:sp>
        <p:nvSpPr>
          <p:cNvPr id="12" name="Obdélník 11"/>
          <p:cNvSpPr/>
          <p:nvPr/>
        </p:nvSpPr>
        <p:spPr>
          <a:xfrm>
            <a:off x="-214346" y="35004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Kategorizácia cestnej siete na </a:t>
            </a:r>
            <a:r>
              <a:rPr lang="sk-SK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záujmovom území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357291" y="4429134"/>
          <a:ext cx="6715172" cy="1935678"/>
        </p:xfrm>
        <a:graphic>
          <a:graphicData uri="http://schemas.openxmlformats.org/drawingml/2006/table">
            <a:tbl>
              <a:tblPr/>
              <a:tblGrid>
                <a:gridCol w="1377887"/>
                <a:gridCol w="1365335"/>
                <a:gridCol w="1225035"/>
                <a:gridCol w="741372"/>
                <a:gridCol w="1360904"/>
                <a:gridCol w="644639"/>
              </a:tblGrid>
              <a:tr h="3226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Celková dĺžka  ciest 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cesty ALS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cesty LMS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kategória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dĺžka v m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dĺžka v m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dĺžka v m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2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1L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7021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7021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4991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71,1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2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2L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5988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5988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3542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59,2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2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3L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16626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11226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67,5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6372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38,3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2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spolu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29635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24235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81,8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14905</a:t>
                      </a:r>
                      <a:endParaRPr lang="sk-SK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50,3</a:t>
                      </a:r>
                      <a:endParaRPr lang="sk-SK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142852"/>
            <a:ext cx="8507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Porovnanie výmer lesných pozemkov registra C-KN, plochy lesných porastov 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vektorizácie a automatizovaného spracovania</a:t>
            </a: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5" name="Obrázek 39" descr="porasty_CKN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2714644" cy="2910399"/>
          </a:xfrm>
          <a:prstGeom prst="rect">
            <a:avLst/>
          </a:prstGeom>
        </p:spPr>
      </p:pic>
      <p:pic>
        <p:nvPicPr>
          <p:cNvPr id="6" name="Obrázek 40" descr="porasty_manual_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500694" y="1000108"/>
            <a:ext cx="2786082" cy="2929086"/>
          </a:xfrm>
          <a:prstGeom prst="rect">
            <a:avLst/>
          </a:prstGeom>
        </p:spPr>
      </p:pic>
      <p:pic>
        <p:nvPicPr>
          <p:cNvPr id="7" name="Obrázek 41" descr="porasty_forest mask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0364" y="3000372"/>
            <a:ext cx="2857520" cy="328614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14282" y="400050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Lesné pozemky podľa </a:t>
            </a:r>
          </a:p>
          <a:p>
            <a:r>
              <a:rPr lang="sk-SK" sz="1400" b="1" dirty="0" smtClean="0">
                <a:solidFill>
                  <a:schemeClr val="bg1"/>
                </a:solidFill>
              </a:rPr>
              <a:t>registra </a:t>
            </a:r>
            <a:r>
              <a:rPr lang="sk-SK" sz="1400" b="1" dirty="0">
                <a:solidFill>
                  <a:schemeClr val="bg1"/>
                </a:solidFill>
              </a:rPr>
              <a:t>C-KN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43636" y="4000504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Lesné porasty z</a:t>
            </a:r>
            <a:r>
              <a:rPr lang="sk-SK" sz="1400" b="1" dirty="0">
                <a:solidFill>
                  <a:schemeClr val="bg1"/>
                </a:solidFill>
              </a:rPr>
              <a:t> manuálnej vektorizácie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43042" y="6357958"/>
            <a:ext cx="4968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Hranica lesných porastov z automatizovaného spracovania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4" descr="Bez názv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3071834" cy="3143272"/>
          </a:xfrm>
          <a:prstGeom prst="rect">
            <a:avLst/>
          </a:prstGeom>
        </p:spPr>
      </p:pic>
      <p:pic>
        <p:nvPicPr>
          <p:cNvPr id="5" name="Obrázek 43" descr="rozdiel-ckn fm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14942" y="214290"/>
            <a:ext cx="3143272" cy="321471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3429000"/>
            <a:ext cx="8572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Porovnanie vrstvy lesných porastov               </a:t>
            </a: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                   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Porovnanie  vrstvy lesných porastov získaných vizuálnou interpretáciou a lesných                                     získaných z automatizovaného spracovania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pozemkov z registra C-KN                                                    a lesných pozemkov  registra C-KN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071670" y="4572008"/>
          <a:ext cx="4786346" cy="2071703"/>
        </p:xfrm>
        <a:graphic>
          <a:graphicData uri="http://schemas.openxmlformats.org/drawingml/2006/table">
            <a:tbl>
              <a:tblPr/>
              <a:tblGrid>
                <a:gridCol w="1787484"/>
                <a:gridCol w="1598038"/>
                <a:gridCol w="1400824"/>
              </a:tblGrid>
              <a:tr h="3994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Výmera porastov v záujmovom území</a:t>
                      </a:r>
                      <a:endParaRPr lang="sk-SK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55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Pôvod údajov</a:t>
                      </a:r>
                      <a:endParaRPr lang="sk-SK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Výmera v ha</a:t>
                      </a:r>
                      <a:endParaRPr lang="sk-SK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Percentuálny podiel z celkovej výmery záujmového územia</a:t>
                      </a:r>
                      <a:endParaRPr lang="sk-S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Register C-KN</a:t>
                      </a:r>
                      <a:endParaRPr lang="sk-SK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180,82</a:t>
                      </a:r>
                      <a:endParaRPr lang="sk-SK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36,%</a:t>
                      </a:r>
                      <a:endParaRPr lang="sk-SK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vektorizácia</a:t>
                      </a:r>
                      <a:endParaRPr lang="sk-SK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210,37</a:t>
                      </a:r>
                      <a:endParaRPr lang="sk-SK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42,%</a:t>
                      </a:r>
                      <a:endParaRPr lang="sk-SK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mask</a:t>
                      </a:r>
                      <a:endParaRPr lang="sk-SK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236,30</a:t>
                      </a:r>
                      <a:endParaRPr lang="sk-SK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47%</a:t>
                      </a:r>
                      <a:endParaRPr lang="sk-SK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1" descr="porasty_forest mas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72066" y="1428736"/>
            <a:ext cx="3725834" cy="42862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57158" y="285728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 smtClean="0">
                <a:solidFill>
                  <a:schemeClr val="bg1"/>
                </a:solidFill>
              </a:rPr>
              <a:t>Výhody a nevýhody automatizovaného spracovania</a:t>
            </a:r>
            <a:endParaRPr lang="sk-SK" b="1" u="sng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500174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Výhody: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      - </a:t>
            </a:r>
            <a:r>
              <a:rPr lang="sk-SK" dirty="0">
                <a:solidFill>
                  <a:schemeClr val="bg1"/>
                </a:solidFill>
              </a:rPr>
              <a:t>vylúčenie subjektívneho </a:t>
            </a:r>
            <a:r>
              <a:rPr lang="sk-SK" dirty="0" smtClean="0">
                <a:solidFill>
                  <a:schemeClr val="bg1"/>
                </a:solidFill>
              </a:rPr>
              <a:t>hodnotenia</a:t>
            </a: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    </a:t>
            </a:r>
            <a:r>
              <a:rPr lang="sk-SK" dirty="0">
                <a:solidFill>
                  <a:schemeClr val="bg1"/>
                </a:solidFill>
              </a:rPr>
              <a:t>porastových okrajov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 -  rýchlosť spracovania</a:t>
            </a: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 -  veľký objem dát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596" y="3714752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Nevýhody: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      -  </a:t>
            </a:r>
            <a:r>
              <a:rPr lang="sk-SK" dirty="0">
                <a:solidFill>
                  <a:schemeClr val="bg1"/>
                </a:solidFill>
              </a:rPr>
              <a:t>vylúčené </a:t>
            </a:r>
            <a:r>
              <a:rPr lang="sk-SK" dirty="0" smtClean="0">
                <a:solidFill>
                  <a:schemeClr val="bg1"/>
                </a:solidFill>
              </a:rPr>
              <a:t>niektorých </a:t>
            </a:r>
            <a:r>
              <a:rPr lang="sk-SK" dirty="0">
                <a:solidFill>
                  <a:schemeClr val="bg1"/>
                </a:solidFill>
              </a:rPr>
              <a:t>plochy, ktoré predstavujú obnovné </a:t>
            </a:r>
            <a:r>
              <a:rPr lang="sk-SK" dirty="0" smtClean="0">
                <a:solidFill>
                  <a:schemeClr val="bg1"/>
                </a:solidFill>
              </a:rPr>
              <a:t>prvky, </a:t>
            </a:r>
            <a:r>
              <a:rPr lang="sk-SK" dirty="0">
                <a:solidFill>
                  <a:schemeClr val="bg1"/>
                </a:solidFill>
              </a:rPr>
              <a:t>na ktorých ešte nie je </a:t>
            </a:r>
            <a:r>
              <a:rPr lang="sk-SK" dirty="0" smtClean="0">
                <a:solidFill>
                  <a:schemeClr val="bg1"/>
                </a:solidFill>
              </a:rPr>
              <a:t>zmladenie</a:t>
            </a: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  - zahrnutie  budov do plochy porastu </a:t>
            </a:r>
            <a:r>
              <a:rPr lang="sk-SK" dirty="0">
                <a:solidFill>
                  <a:schemeClr val="bg1"/>
                </a:solidFill>
              </a:rPr>
              <a:t>(priestor medzi budovami a priľahlými </a:t>
            </a:r>
            <a:r>
              <a:rPr lang="sk-SK" dirty="0" err="1">
                <a:solidFill>
                  <a:schemeClr val="bg1"/>
                </a:solidFill>
              </a:rPr>
              <a:t>porastami</a:t>
            </a:r>
            <a:r>
              <a:rPr lang="sk-SK" dirty="0">
                <a:solidFill>
                  <a:schemeClr val="bg1"/>
                </a:solidFill>
              </a:rPr>
              <a:t> menší ako 300m² )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  - nejednotnosť vstupných kritérií  vzhľadom na veľký počet definícií lesa  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00100" y="214290"/>
            <a:ext cx="7449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Praktické využitie leteckého laserového skenovania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 v lesníctve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48" y="1643050"/>
            <a:ext cx="81439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identifikácia</a:t>
            </a:r>
            <a:r>
              <a:rPr kumimoji="0" lang="sk-SK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cestných sieti, vodných tokov, lesných</a:t>
            </a:r>
            <a:r>
              <a:rPr kumimoji="0" lang="sk-SK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porastov, budov</a:t>
            </a:r>
            <a:r>
              <a:rPr kumimoji="0" lang="sk-SK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 ďalších prvkov  lesníckeho mapovania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sk-SK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aplikácie na  zisťovanie vegetačných charakteristík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sk-SK" sz="2000" dirty="0" smtClean="0">
                <a:solidFill>
                  <a:schemeClr val="bg1"/>
                </a:solidFill>
                <a:cs typeface="Times New Roman" pitchFamily="18" charset="0"/>
              </a:rPr>
              <a:t>  z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isťovanie a odstraňovanie nesúladov druhov pozemkov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 identifikácia bielych plôch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  obnova operátu  katastra nehnuteľnosti , obnova PSL</a:t>
            </a: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00166" y="2928934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i="1" dirty="0" smtClean="0">
                <a:solidFill>
                  <a:schemeClr val="bg1"/>
                </a:solidFill>
              </a:rPr>
              <a:t>Ďakujem za pozornosť</a:t>
            </a:r>
            <a:endParaRPr lang="sk-SK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sk-SK" sz="4400" dirty="0" smtClean="0">
                <a:solidFill>
                  <a:schemeClr val="bg1"/>
                </a:solidFill>
              </a:rPr>
              <a:t>Ciele práce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428736"/>
            <a:ext cx="87868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Vykonanie vizuálnej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interpretácie vybraných prvkov lesníckeho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mapovania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(cestná sieť, potoky, JPRL) s využitím údajov leteckého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laserového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skenovania a digitálnych leteckých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snímok</a:t>
            </a:r>
          </a:p>
          <a:p>
            <a:pPr lvl="0">
              <a:buFont typeface="Wingdings" pitchFamily="2" charset="2"/>
              <a:buChar char="Ø"/>
            </a:pPr>
            <a:endParaRPr lang="sk-S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Vyhotovenie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rastrovej reprezentácie lesných a nelesných pozemkov na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základe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klasifikovaných údajov leteckého laserového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skenovania</a:t>
            </a:r>
          </a:p>
          <a:p>
            <a:pPr lvl="0">
              <a:buFont typeface="Wingdings" pitchFamily="2" charset="2"/>
              <a:buChar char="Ø"/>
            </a:pPr>
            <a:endParaRPr lang="sk-S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Zhodnotenie jednotlivých metód a výsledkov nimi dosiahnutých,  </a:t>
            </a:r>
          </a:p>
          <a:p>
            <a:pPr lvl="0"/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porovnanie s dátami z registra C-KN</a:t>
            </a:r>
          </a:p>
          <a:p>
            <a:pPr lvl="0"/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Zhodnotenie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možností využitia údajov bezkontaktného zisťovania pri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lesníckom 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mapovaní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Záujmové územie</a:t>
            </a:r>
            <a:endParaRPr lang="sk-SK" dirty="0"/>
          </a:p>
        </p:txBody>
      </p:sp>
      <p:pic>
        <p:nvPicPr>
          <p:cNvPr id="4" name="Obrázek 3" descr="zaujmove uzemie S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57562"/>
            <a:ext cx="5000660" cy="27660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Obrázek 5" descr="záujmove územ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786058"/>
            <a:ext cx="3000396" cy="33716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357158" y="1214422"/>
            <a:ext cx="582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Plocha v</a:t>
            </a:r>
            <a:r>
              <a:rPr lang="sk-SK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katastrálnom území </a:t>
            </a:r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Hájniky, obec Sielnica</a:t>
            </a: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171448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Celková výmera územia – 499, 7 ha </a:t>
            </a: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2214554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Reprezentovaná zalesnená, nezalesnená i zastavaná plocha</a:t>
            </a: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5786" y="6286520"/>
            <a:ext cx="3982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Poloha záujmového územia v rámci Slovenska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Dátové podklady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071546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chemeClr val="bg1"/>
                </a:solidFill>
              </a:rPr>
              <a:t>Letecké laserové skenovanie</a:t>
            </a:r>
            <a:endParaRPr lang="sk-SK" sz="2000" b="1" u="sng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282" y="1571612"/>
            <a:ext cx="58579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</a:rPr>
              <a:t>september2011</a:t>
            </a:r>
            <a:r>
              <a:rPr lang="sk-SK" sz="1600" dirty="0" smtClean="0">
                <a:solidFill>
                  <a:schemeClr val="bg1"/>
                </a:solidFill>
              </a:rPr>
              <a:t> na </a:t>
            </a:r>
            <a:r>
              <a:rPr lang="sk-SK" sz="1600" dirty="0">
                <a:solidFill>
                  <a:schemeClr val="bg1"/>
                </a:solidFill>
              </a:rPr>
              <a:t>území </a:t>
            </a:r>
            <a:r>
              <a:rPr lang="sk-SK" sz="1600" dirty="0" smtClean="0">
                <a:solidFill>
                  <a:schemeClr val="bg1"/>
                </a:solidFill>
              </a:rPr>
              <a:t>Vysokoškolského</a:t>
            </a:r>
          </a:p>
          <a:p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    lesného podniku, plocha </a:t>
            </a:r>
            <a:r>
              <a:rPr lang="sk-SK" sz="1600" dirty="0">
                <a:solidFill>
                  <a:schemeClr val="bg1"/>
                </a:solidFill>
              </a:rPr>
              <a:t>200 </a:t>
            </a:r>
            <a:r>
              <a:rPr lang="sk-SK" sz="1600" dirty="0" smtClean="0">
                <a:solidFill>
                  <a:schemeClr val="bg1"/>
                </a:solidFill>
              </a:rPr>
              <a:t>km² (firma Photomap)</a:t>
            </a: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</a:rPr>
              <a:t>  skener </a:t>
            </a:r>
            <a:r>
              <a:rPr lang="sk-SK" sz="1600" b="1" dirty="0">
                <a:solidFill>
                  <a:schemeClr val="bg1"/>
                </a:solidFill>
              </a:rPr>
              <a:t>Riegl LMS Q680i </a:t>
            </a:r>
            <a:endParaRPr lang="sk-SK" sz="16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priemerná hustota bodov </a:t>
            </a:r>
            <a:r>
              <a:rPr lang="sk-SK" sz="1600" b="1" dirty="0" smtClean="0">
                <a:solidFill>
                  <a:schemeClr val="bg1"/>
                </a:solidFill>
              </a:rPr>
              <a:t>5,3 point/ m²</a:t>
            </a:r>
          </a:p>
          <a:p>
            <a:pPr>
              <a:buFontTx/>
              <a:buChar char="-"/>
            </a:pP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priemerná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výška letu  </a:t>
            </a:r>
            <a:r>
              <a:rPr lang="sk-SK" sz="1600" b="1" dirty="0" smtClean="0">
                <a:solidFill>
                  <a:schemeClr val="bg1"/>
                </a:solidFill>
              </a:rPr>
              <a:t>700 m</a:t>
            </a:r>
          </a:p>
          <a:p>
            <a:pPr>
              <a:buFontTx/>
              <a:buChar char="-"/>
            </a:pP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súradnicový systém </a:t>
            </a:r>
            <a:r>
              <a:rPr lang="sk-SK" sz="1600" b="1" dirty="0" smtClean="0">
                <a:solidFill>
                  <a:schemeClr val="bg1"/>
                </a:solidFill>
              </a:rPr>
              <a:t>JTSK- </a:t>
            </a:r>
            <a:r>
              <a:rPr lang="sk-SK" sz="1600" b="1" dirty="0">
                <a:solidFill>
                  <a:schemeClr val="bg1"/>
                </a:solidFill>
              </a:rPr>
              <a:t>03 </a:t>
            </a:r>
            <a:r>
              <a:rPr lang="sk-SK" sz="1600" dirty="0">
                <a:solidFill>
                  <a:schemeClr val="bg1"/>
                </a:solidFill>
              </a:rPr>
              <a:t>a výškový systém </a:t>
            </a:r>
            <a:r>
              <a:rPr lang="sk-SK" sz="1600" b="1" dirty="0" err="1" smtClean="0">
                <a:solidFill>
                  <a:schemeClr val="bg1"/>
                </a:solidFill>
              </a:rPr>
              <a:t>Bpv</a:t>
            </a:r>
            <a:endParaRPr lang="sk-SK" sz="16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600" b="1" dirty="0" smtClean="0">
                <a:solidFill>
                  <a:schemeClr val="bg1"/>
                </a:solidFill>
              </a:rPr>
              <a:t>  formát </a:t>
            </a:r>
            <a:r>
              <a:rPr lang="sk-SK" sz="1600" dirty="0" smtClean="0">
                <a:solidFill>
                  <a:schemeClr val="bg1"/>
                </a:solidFill>
              </a:rPr>
              <a:t>súborov </a:t>
            </a:r>
            <a:r>
              <a:rPr lang="sk-SK" sz="1600" b="1" dirty="0">
                <a:solidFill>
                  <a:schemeClr val="bg1"/>
                </a:solidFill>
              </a:rPr>
              <a:t>LAS 1.2</a:t>
            </a:r>
          </a:p>
        </p:txBody>
      </p:sp>
      <p:pic>
        <p:nvPicPr>
          <p:cNvPr id="8" name="Picture 3" descr="C:\Users\Geodet13\Pictures\lms-q680_foto_web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000108"/>
            <a:ext cx="2342747" cy="21431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7143768" y="3214686"/>
            <a:ext cx="163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Riegl LMS Q680i </a:t>
            </a:r>
            <a:endParaRPr lang="sk-SK" sz="1400" dirty="0"/>
          </a:p>
        </p:txBody>
      </p:sp>
      <p:sp>
        <p:nvSpPr>
          <p:cNvPr id="9" name="Obdélník 8"/>
          <p:cNvSpPr/>
          <p:nvPr/>
        </p:nvSpPr>
        <p:spPr>
          <a:xfrm>
            <a:off x="4000496" y="4500570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</a:rPr>
              <a:t>  </a:t>
            </a:r>
            <a:r>
              <a:rPr lang="sk-SK" sz="1600" b="1" dirty="0" smtClean="0">
                <a:solidFill>
                  <a:schemeClr val="bg1"/>
                </a:solidFill>
              </a:rPr>
              <a:t>september </a:t>
            </a:r>
            <a:r>
              <a:rPr lang="sk-SK" sz="1600" b="1" dirty="0">
                <a:solidFill>
                  <a:schemeClr val="bg1"/>
                </a:solidFill>
              </a:rPr>
              <a:t>2011 </a:t>
            </a:r>
            <a:r>
              <a:rPr lang="sk-SK" sz="1600" dirty="0">
                <a:solidFill>
                  <a:schemeClr val="bg1"/>
                </a:solidFill>
              </a:rPr>
              <a:t>,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>
                <a:solidFill>
                  <a:schemeClr val="bg1"/>
                </a:solidFill>
              </a:rPr>
              <a:t>územie o rozlohe 250 </a:t>
            </a:r>
            <a:r>
              <a:rPr lang="sk-SK" sz="1600" dirty="0" smtClean="0">
                <a:solidFill>
                  <a:schemeClr val="bg1"/>
                </a:solidFill>
              </a:rPr>
              <a:t>km²</a:t>
            </a:r>
          </a:p>
          <a:p>
            <a:pPr>
              <a:buFontTx/>
              <a:buChar char="-"/>
            </a:pP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digitálna kamera </a:t>
            </a:r>
            <a:r>
              <a:rPr lang="sk-SK" sz="1600" b="1" dirty="0" err="1">
                <a:solidFill>
                  <a:schemeClr val="bg1"/>
                </a:solidFill>
              </a:rPr>
              <a:t>UltraCam</a:t>
            </a:r>
            <a:r>
              <a:rPr lang="sk-SK" sz="1600" b="1" dirty="0">
                <a:solidFill>
                  <a:schemeClr val="bg1"/>
                </a:solidFill>
              </a:rPr>
              <a:t> X </a:t>
            </a:r>
            <a:r>
              <a:rPr lang="sk-SK" sz="1600" dirty="0">
                <a:solidFill>
                  <a:schemeClr val="bg1"/>
                </a:solidFill>
              </a:rPr>
              <a:t>od firmy </a:t>
            </a:r>
            <a:r>
              <a:rPr lang="sk-SK" sz="1600" dirty="0" err="1" smtClean="0">
                <a:solidFill>
                  <a:schemeClr val="bg1"/>
                </a:solidFill>
              </a:rPr>
              <a:t>Vexcel</a:t>
            </a:r>
            <a:endParaRPr lang="sk-SK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 priemerná výška letu – 1800 m </a:t>
            </a:r>
          </a:p>
          <a:p>
            <a:pPr>
              <a:buFontTx/>
              <a:buChar char="-"/>
            </a:pP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geometrické rozlíšenie </a:t>
            </a:r>
            <a:r>
              <a:rPr lang="sk-SK" sz="1600" b="1" dirty="0" smtClean="0">
                <a:solidFill>
                  <a:schemeClr val="bg1"/>
                </a:solidFill>
              </a:rPr>
              <a:t>10 cm</a:t>
            </a:r>
            <a:r>
              <a:rPr lang="sk-SK" sz="1600" dirty="0" smtClean="0">
                <a:solidFill>
                  <a:schemeClr val="bg1"/>
                </a:solidFill>
              </a:rPr>
              <a:t>, veľkosť pixla </a:t>
            </a:r>
            <a:r>
              <a:rPr lang="sk-SK" sz="1600" b="1" dirty="0">
                <a:solidFill>
                  <a:schemeClr val="bg1"/>
                </a:solidFill>
              </a:rPr>
              <a:t>7,2 </a:t>
            </a:r>
            <a:r>
              <a:rPr lang="sk-SK" sz="1600" b="1" dirty="0" err="1" smtClean="0">
                <a:solidFill>
                  <a:schemeClr val="bg1"/>
                </a:solidFill>
              </a:rPr>
              <a:t>μm</a:t>
            </a:r>
            <a:endParaRPr lang="sk-SK" sz="16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rozlíšenie snímok 14430 </a:t>
            </a:r>
            <a:r>
              <a:rPr lang="sk-SK" sz="1600" dirty="0">
                <a:solidFill>
                  <a:schemeClr val="bg1"/>
                </a:solidFill>
              </a:rPr>
              <a:t>x 9420 pixlov </a:t>
            </a:r>
            <a:endParaRPr lang="sk-SK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pozdĺžny/priečny </a:t>
            </a:r>
            <a:r>
              <a:rPr lang="sk-SK" sz="1600" dirty="0">
                <a:solidFill>
                  <a:schemeClr val="bg1"/>
                </a:solidFill>
              </a:rPr>
              <a:t>prekryt </a:t>
            </a:r>
            <a:r>
              <a:rPr lang="sk-SK" sz="1600" dirty="0" smtClean="0">
                <a:solidFill>
                  <a:schemeClr val="bg1"/>
                </a:solidFill>
              </a:rPr>
              <a:t>-  </a:t>
            </a:r>
            <a:r>
              <a:rPr lang="sk-SK" sz="1600" b="1" dirty="0">
                <a:solidFill>
                  <a:schemeClr val="bg1"/>
                </a:solidFill>
              </a:rPr>
              <a:t>80</a:t>
            </a:r>
            <a:r>
              <a:rPr lang="sk-SK" sz="1600" b="1" dirty="0" smtClean="0">
                <a:solidFill>
                  <a:schemeClr val="bg1"/>
                </a:solidFill>
              </a:rPr>
              <a:t>% /60</a:t>
            </a:r>
            <a:r>
              <a:rPr lang="sk-SK" sz="1600" b="1" dirty="0">
                <a:solidFill>
                  <a:schemeClr val="bg1"/>
                </a:solidFill>
              </a:rPr>
              <a:t>%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143372" y="4000504"/>
            <a:ext cx="319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chemeClr val="bg1"/>
                </a:solidFill>
              </a:rPr>
              <a:t>Letecké meračské snímky</a:t>
            </a:r>
            <a:endParaRPr lang="sk-SK" sz="2000" b="1" u="sng" dirty="0">
              <a:solidFill>
                <a:schemeClr val="bg1"/>
              </a:solidFill>
            </a:endParaRPr>
          </a:p>
        </p:txBody>
      </p:sp>
      <p:pic>
        <p:nvPicPr>
          <p:cNvPr id="14" name="Obrázek 13" descr="UltraCam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2786082" cy="22104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Obdélník 14"/>
          <p:cNvSpPr/>
          <p:nvPr/>
        </p:nvSpPr>
        <p:spPr>
          <a:xfrm>
            <a:off x="857224" y="6286520"/>
            <a:ext cx="18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Kamera </a:t>
            </a:r>
            <a:r>
              <a:rPr lang="sk-SK" sz="1400" b="1" dirty="0" err="1" smtClean="0">
                <a:solidFill>
                  <a:schemeClr val="bg1"/>
                </a:solidFill>
              </a:rPr>
              <a:t>UltraCam</a:t>
            </a:r>
            <a:r>
              <a:rPr lang="sk-SK" sz="1400" b="1" dirty="0" smtClean="0">
                <a:solidFill>
                  <a:schemeClr val="bg1"/>
                </a:solidFill>
              </a:rPr>
              <a:t> X </a:t>
            </a:r>
            <a:endParaRPr lang="sk-SK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7158" y="928670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>
                <a:solidFill>
                  <a:schemeClr val="bg1"/>
                </a:solidFill>
              </a:rPr>
              <a:t>Laserové skenovanie</a:t>
            </a:r>
            <a:endParaRPr lang="sk-SK" u="sng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158" y="1571612"/>
            <a:ext cx="4000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</a:rPr>
              <a:t>vektorizácia cestnej siete </a:t>
            </a:r>
            <a:r>
              <a:rPr lang="sk-SK" sz="1600" b="1" dirty="0" smtClean="0">
                <a:solidFill>
                  <a:schemeClr val="bg1"/>
                </a:solidFill>
              </a:rPr>
              <a:t>-  </a:t>
            </a:r>
            <a:r>
              <a:rPr lang="sk-SK" sz="1600" b="1" dirty="0" err="1" smtClean="0">
                <a:solidFill>
                  <a:schemeClr val="bg1"/>
                </a:solidFill>
              </a:rPr>
              <a:t>DTMaster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využitie </a:t>
            </a:r>
            <a:r>
              <a:rPr lang="sk-SK" sz="1600" b="1" dirty="0" smtClean="0">
                <a:solidFill>
                  <a:schemeClr val="bg1"/>
                </a:solidFill>
              </a:rPr>
              <a:t>bočných profilov </a:t>
            </a:r>
            <a:r>
              <a:rPr lang="sk-SK" sz="1600" dirty="0" smtClean="0">
                <a:solidFill>
                  <a:schemeClr val="bg1"/>
                </a:solidFill>
              </a:rPr>
              <a:t>a možností</a:t>
            </a:r>
          </a:p>
          <a:p>
            <a:r>
              <a:rPr lang="sk-SK" sz="1600" dirty="0" smtClean="0">
                <a:solidFill>
                  <a:schemeClr val="bg1"/>
                </a:solidFill>
              </a:rPr>
              <a:t>    nastavenia osvetlenia</a:t>
            </a:r>
          </a:p>
          <a:p>
            <a:pPr>
              <a:buFontTx/>
              <a:buChar char="-"/>
            </a:pP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exportované ako </a:t>
            </a:r>
            <a:r>
              <a:rPr lang="sk-SK" sz="1600" dirty="0" err="1" smtClean="0">
                <a:solidFill>
                  <a:schemeClr val="bg1"/>
                </a:solidFill>
              </a:rPr>
              <a:t>shape</a:t>
            </a:r>
            <a:r>
              <a:rPr lang="sk-SK" sz="1600" dirty="0" smtClean="0">
                <a:solidFill>
                  <a:schemeClr val="bg1"/>
                </a:solidFill>
              </a:rPr>
              <a:t> súbory do prostredia </a:t>
            </a:r>
            <a:r>
              <a:rPr lang="sk-SK" sz="1600" b="1" dirty="0" smtClean="0">
                <a:solidFill>
                  <a:schemeClr val="bg1"/>
                </a:solidFill>
              </a:rPr>
              <a:t>ArcGIS </a:t>
            </a:r>
            <a:r>
              <a:rPr lang="sk-SK" sz="1600" b="1" dirty="0">
                <a:solidFill>
                  <a:schemeClr val="bg1"/>
                </a:solidFill>
              </a:rPr>
              <a:t>Desktop 10 </a:t>
            </a:r>
            <a:r>
              <a:rPr lang="sk-SK" sz="1600" dirty="0">
                <a:solidFill>
                  <a:schemeClr val="bg1"/>
                </a:solidFill>
              </a:rPr>
              <a:t>(ESRI)</a:t>
            </a:r>
            <a:endParaRPr lang="sk-SK" sz="1600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" name="Obrázek 6" descr="cesta_vek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4269358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cesta_tm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3429912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85723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Mapovanie cestnej siete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86380" y="92867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>
                <a:solidFill>
                  <a:schemeClr val="bg1"/>
                </a:solidFill>
              </a:rPr>
              <a:t>Letecké meračské snímky</a:t>
            </a:r>
            <a:endParaRPr lang="sk-SK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14812" y="1428736"/>
            <a:ext cx="44291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1600" dirty="0" smtClean="0">
                <a:solidFill>
                  <a:schemeClr val="bg1"/>
                </a:solidFill>
              </a:rPr>
              <a:t>- vektorizácia </a:t>
            </a:r>
            <a:r>
              <a:rPr lang="sk-SK" sz="1600" dirty="0">
                <a:solidFill>
                  <a:schemeClr val="bg1"/>
                </a:solidFill>
              </a:rPr>
              <a:t>v prostredí </a:t>
            </a:r>
            <a:r>
              <a:rPr lang="sk-SK" sz="1600" b="1" dirty="0" smtClean="0">
                <a:solidFill>
                  <a:schemeClr val="bg1"/>
                </a:solidFill>
              </a:rPr>
              <a:t>Summit</a:t>
            </a:r>
          </a:p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1600" b="1" dirty="0" smtClean="0">
                <a:solidFill>
                  <a:schemeClr val="bg1"/>
                </a:solidFill>
              </a:rPr>
              <a:t>    </a:t>
            </a:r>
            <a:r>
              <a:rPr lang="sk-SK" sz="1600" b="1" dirty="0" err="1" smtClean="0">
                <a:solidFill>
                  <a:schemeClr val="bg1"/>
                </a:solidFill>
              </a:rPr>
              <a:t>Evolution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s</a:t>
            </a:r>
            <a:r>
              <a:rPr lang="sk-SK" sz="1600" dirty="0">
                <a:solidFill>
                  <a:schemeClr val="bg1"/>
                </a:solidFill>
              </a:rPr>
              <a:t> grafickou </a:t>
            </a:r>
            <a:r>
              <a:rPr lang="sk-SK" sz="1600" dirty="0" smtClean="0">
                <a:solidFill>
                  <a:schemeClr val="bg1"/>
                </a:solidFill>
              </a:rPr>
              <a:t>nadstavbou</a:t>
            </a:r>
          </a:p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1600" dirty="0" smtClean="0">
                <a:solidFill>
                  <a:schemeClr val="bg1"/>
                </a:solidFill>
              </a:rPr>
              <a:t>   </a:t>
            </a:r>
            <a:r>
              <a:rPr lang="sk-SK" sz="1600" b="1" dirty="0" err="1">
                <a:solidFill>
                  <a:schemeClr val="bg1"/>
                </a:solidFill>
              </a:rPr>
              <a:t>Microstation</a:t>
            </a:r>
            <a:r>
              <a:rPr lang="sk-SK" sz="1600" b="1" dirty="0">
                <a:solidFill>
                  <a:schemeClr val="bg1"/>
                </a:solidFill>
              </a:rPr>
              <a:t> V8 </a:t>
            </a:r>
            <a:endParaRPr lang="sk-SK" sz="1600" b="1" dirty="0" smtClean="0">
              <a:solidFill>
                <a:schemeClr val="bg1"/>
              </a:solidFill>
            </a:endParaRPr>
          </a:p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1600" b="1" dirty="0" smtClean="0">
                <a:solidFill>
                  <a:schemeClr val="bg1"/>
                </a:solidFill>
              </a:rPr>
              <a:t>-  stereometrické vyhodnocovanie </a:t>
            </a:r>
          </a:p>
          <a:p>
            <a:pPr lvl="0" indent="366713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schemeClr val="bg1"/>
                </a:solidFill>
              </a:rPr>
              <a:t>- exportované ako *</a:t>
            </a:r>
            <a:r>
              <a:rPr lang="sk-SK" sz="1600" dirty="0" err="1" smtClean="0">
                <a:solidFill>
                  <a:schemeClr val="bg1"/>
                </a:solidFill>
              </a:rPr>
              <a:t>shp</a:t>
            </a:r>
            <a:r>
              <a:rPr lang="sk-SK" sz="1600" dirty="0" smtClean="0">
                <a:solidFill>
                  <a:schemeClr val="bg1"/>
                </a:solidFill>
              </a:rPr>
              <a:t>, *</a:t>
            </a:r>
            <a:r>
              <a:rPr lang="sk-SK" sz="1600" dirty="0" err="1" smtClean="0">
                <a:solidFill>
                  <a:schemeClr val="bg1"/>
                </a:solidFill>
              </a:rPr>
              <a:t>dxf</a:t>
            </a:r>
            <a:r>
              <a:rPr lang="sk-SK" sz="1600" dirty="0" smtClean="0">
                <a:solidFill>
                  <a:schemeClr val="bg1"/>
                </a:solidFill>
              </a:rPr>
              <a:t> súbory do</a:t>
            </a:r>
          </a:p>
          <a:p>
            <a:pPr lvl="0" indent="366713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schemeClr val="bg1"/>
                </a:solidFill>
              </a:rPr>
              <a:t>  prostredia </a:t>
            </a:r>
            <a:r>
              <a:rPr lang="sk-SK" sz="1600" b="1" dirty="0" smtClean="0">
                <a:solidFill>
                  <a:schemeClr val="bg1"/>
                </a:solidFill>
              </a:rPr>
              <a:t>ArcGIS Desktop 10 </a:t>
            </a:r>
            <a:r>
              <a:rPr lang="sk-SK" sz="1600" dirty="0" smtClean="0">
                <a:solidFill>
                  <a:schemeClr val="bg1"/>
                </a:solidFill>
              </a:rPr>
              <a:t>(ESRI)</a:t>
            </a:r>
            <a:endParaRPr lang="sk-SK" sz="1600" b="1" dirty="0" smtClean="0">
              <a:solidFill>
                <a:schemeClr val="bg1"/>
              </a:solidFill>
            </a:endParaRPr>
          </a:p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285728"/>
            <a:ext cx="4902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Atribúty priraďované líniovým prvkom 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0034" y="785794"/>
            <a:ext cx="89297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>
                <a:solidFill>
                  <a:schemeClr val="bg1"/>
                </a:solidFill>
              </a:rPr>
              <a:t>identifikovateľnosť línií 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>
                <a:solidFill>
                  <a:schemeClr val="bg1"/>
                </a:solidFill>
              </a:rPr>
              <a:t>I1 – cesta veľmi dobre rozpoznateľná v </a:t>
            </a:r>
            <a:r>
              <a:rPr lang="sk-SK" dirty="0" smtClean="0">
                <a:solidFill>
                  <a:schemeClr val="bg1"/>
                </a:solidFill>
              </a:rPr>
              <a:t>rámci</a:t>
            </a:r>
          </a:p>
          <a:p>
            <a:pPr marL="342900" indent="-342900"/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	 </a:t>
            </a:r>
            <a:r>
              <a:rPr lang="sk-SK" dirty="0">
                <a:solidFill>
                  <a:schemeClr val="bg1"/>
                </a:solidFill>
              </a:rPr>
              <a:t>DTM;  I2– cesta dostatočne rozpoznateľná v rámci DTM; I3 </a:t>
            </a:r>
            <a:r>
              <a:rPr lang="sk-SK" dirty="0" smtClean="0">
                <a:solidFill>
                  <a:schemeClr val="bg1"/>
                </a:solidFill>
              </a:rPr>
              <a:t>– cesta</a:t>
            </a:r>
          </a:p>
          <a:p>
            <a:pPr marL="342900" indent="-342900"/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	 </a:t>
            </a:r>
            <a:r>
              <a:rPr lang="sk-SK" dirty="0">
                <a:solidFill>
                  <a:schemeClr val="bg1"/>
                </a:solidFill>
              </a:rPr>
              <a:t>nejednoznačne rozpoznateľná v rámci DTM) 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2. </a:t>
            </a:r>
            <a:r>
              <a:rPr lang="sk-SK" dirty="0">
                <a:solidFill>
                  <a:schemeClr val="bg1"/>
                </a:solidFill>
              </a:rPr>
              <a:t> </a:t>
            </a:r>
            <a:r>
              <a:rPr lang="sk-SK" b="1" dirty="0" smtClean="0">
                <a:solidFill>
                  <a:schemeClr val="bg1"/>
                </a:solidFill>
              </a:rPr>
              <a:t>poloha </a:t>
            </a:r>
            <a:r>
              <a:rPr lang="sk-SK" b="1" dirty="0">
                <a:solidFill>
                  <a:schemeClr val="bg1"/>
                </a:solidFill>
              </a:rPr>
              <a:t>s ohľadom na lesné prostredie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(f1 </a:t>
            </a:r>
            <a:r>
              <a:rPr lang="sk-SK" dirty="0">
                <a:solidFill>
                  <a:schemeClr val="bg1"/>
                </a:solidFill>
              </a:rPr>
              <a:t>– cesta nachádzajúca sa na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nezalesnenej </a:t>
            </a:r>
            <a:r>
              <a:rPr lang="sk-SK" dirty="0">
                <a:solidFill>
                  <a:schemeClr val="bg1"/>
                </a:solidFill>
              </a:rPr>
              <a:t>ploche;  f2 – cesta nachádzajúca sa na ploche zalesnenej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3.  </a:t>
            </a:r>
            <a:r>
              <a:rPr lang="sk-SK" b="1" dirty="0" err="1" smtClean="0">
                <a:solidFill>
                  <a:schemeClr val="bg1"/>
                </a:solidFill>
              </a:rPr>
              <a:t>kategórizácia</a:t>
            </a:r>
            <a:r>
              <a:rPr lang="sk-SK" b="1" dirty="0" smtClean="0">
                <a:solidFill>
                  <a:schemeClr val="bg1"/>
                </a:solidFill>
              </a:rPr>
              <a:t>  </a:t>
            </a:r>
            <a:r>
              <a:rPr lang="sk-SK" dirty="0">
                <a:solidFill>
                  <a:schemeClr val="bg1"/>
                </a:solidFill>
              </a:rPr>
              <a:t>(1L -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cesty so spevnenou vozovkou s tvrdým </a:t>
            </a:r>
            <a:r>
              <a:rPr lang="sk-SK" dirty="0" smtClean="0">
                <a:solidFill>
                  <a:schemeClr val="bg1"/>
                </a:solidFill>
              </a:rPr>
              <a:t>povrchom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smtClean="0">
                <a:solidFill>
                  <a:schemeClr val="bg1"/>
                </a:solidFill>
              </a:rPr>
              <a:t>vyhovujú</a:t>
            </a: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celoročnému odvozu dreva, 2L - cesty s </a:t>
            </a:r>
            <a:r>
              <a:rPr lang="sk-SK" dirty="0" smtClean="0">
                <a:solidFill>
                  <a:schemeClr val="bg1"/>
                </a:solidFill>
              </a:rPr>
              <a:t>pomiestne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spevneným </a:t>
            </a: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povrchom</a:t>
            </a:r>
            <a:r>
              <a:rPr lang="sk-SK" dirty="0">
                <a:solidFill>
                  <a:schemeClr val="bg1"/>
                </a:solidFill>
              </a:rPr>
              <a:t>, vyhovujú sezónnemu odvozu, 3L </a:t>
            </a:r>
            <a:r>
              <a:rPr lang="sk-SK" dirty="0" smtClean="0">
                <a:solidFill>
                  <a:schemeClr val="bg1"/>
                </a:solidFill>
              </a:rPr>
              <a:t>– približovacie</a:t>
            </a: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cesty </a:t>
            </a:r>
            <a:r>
              <a:rPr lang="sk-SK" dirty="0">
                <a:solidFill>
                  <a:schemeClr val="bg1"/>
                </a:solidFill>
              </a:rPr>
              <a:t>a poľné cesty na nezalesnenom území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4.  </a:t>
            </a:r>
            <a:r>
              <a:rPr lang="sk-SK" b="1" dirty="0" smtClean="0">
                <a:solidFill>
                  <a:schemeClr val="bg1"/>
                </a:solidFill>
              </a:rPr>
              <a:t>zhodnosť identifikácie ciest z rôznych dátových zdrojov </a:t>
            </a:r>
            <a:r>
              <a:rPr lang="sk-SK" dirty="0" smtClean="0">
                <a:solidFill>
                  <a:schemeClr val="bg1"/>
                </a:solidFill>
              </a:rPr>
              <a:t>úplná </a:t>
            </a:r>
            <a:r>
              <a:rPr lang="sk-SK" dirty="0">
                <a:solidFill>
                  <a:schemeClr val="bg1"/>
                </a:solidFill>
              </a:rPr>
              <a:t>zhoda (úseky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dobre </a:t>
            </a:r>
            <a:r>
              <a:rPr lang="sk-SK" dirty="0">
                <a:solidFill>
                  <a:schemeClr val="bg1"/>
                </a:solidFill>
              </a:rPr>
              <a:t>identifikovateľné z dát ALS ako aj z dát LMS) </a:t>
            </a:r>
            <a:r>
              <a:rPr lang="sk-SK" dirty="0" smtClean="0">
                <a:solidFill>
                  <a:schemeClr val="bg1"/>
                </a:solidFill>
              </a:rPr>
              <a:t>čiastočná </a:t>
            </a:r>
            <a:r>
              <a:rPr lang="sk-SK" dirty="0">
                <a:solidFill>
                  <a:schemeClr val="bg1"/>
                </a:solidFill>
              </a:rPr>
              <a:t>(</a:t>
            </a:r>
            <a:r>
              <a:rPr lang="sk-SK" dirty="0" smtClean="0">
                <a:solidFill>
                  <a:schemeClr val="bg1"/>
                </a:solidFill>
              </a:rPr>
              <a:t>úseky</a:t>
            </a: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dobre identifikovateľné z dát ALS, avšak iba čiastočne z dát LMS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>
                <a:solidFill>
                  <a:schemeClr val="bg1"/>
                </a:solidFill>
              </a:rPr>
              <a:t>viditeľná len jedna strana </a:t>
            </a:r>
            <a:r>
              <a:rPr lang="sk-SK" dirty="0" smtClean="0">
                <a:solidFill>
                  <a:schemeClr val="bg1"/>
                </a:solidFill>
              </a:rPr>
              <a:t>cesty), žiadna a)úseky </a:t>
            </a:r>
            <a:r>
              <a:rPr lang="sk-SK" dirty="0">
                <a:solidFill>
                  <a:schemeClr val="bg1"/>
                </a:solidFill>
              </a:rPr>
              <a:t>dobre </a:t>
            </a:r>
            <a:r>
              <a:rPr lang="sk-SK" dirty="0" smtClean="0">
                <a:solidFill>
                  <a:schemeClr val="bg1"/>
                </a:solidFill>
              </a:rPr>
              <a:t>identifikovateľné</a:t>
            </a: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z dát ALS, avšak z dát LMS </a:t>
            </a:r>
            <a:r>
              <a:rPr lang="sk-SK" dirty="0" smtClean="0">
                <a:solidFill>
                  <a:schemeClr val="bg1"/>
                </a:solidFill>
              </a:rPr>
              <a:t>vôbec, žiadna b) dobre </a:t>
            </a:r>
            <a:r>
              <a:rPr lang="sk-SK" dirty="0">
                <a:solidFill>
                  <a:schemeClr val="bg1"/>
                </a:solidFill>
              </a:rPr>
              <a:t>identifikovateľné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z</a:t>
            </a:r>
            <a:r>
              <a:rPr lang="sk-SK" dirty="0">
                <a:solidFill>
                  <a:schemeClr val="bg1"/>
                </a:solidFill>
              </a:rPr>
              <a:t> dát </a:t>
            </a:r>
            <a:r>
              <a:rPr lang="sk-SK" dirty="0" smtClean="0">
                <a:solidFill>
                  <a:schemeClr val="bg1"/>
                </a:solidFill>
              </a:rPr>
              <a:t>LMS a z</a:t>
            </a:r>
            <a:r>
              <a:rPr lang="sk-SK" dirty="0">
                <a:solidFill>
                  <a:schemeClr val="bg1"/>
                </a:solidFill>
              </a:rPr>
              <a:t> dát ALS </a:t>
            </a:r>
            <a:r>
              <a:rPr lang="sk-SK" dirty="0" smtClean="0">
                <a:solidFill>
                  <a:schemeClr val="bg1"/>
                </a:solidFill>
              </a:rPr>
              <a:t>vôbec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42910" y="500043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u="sng" dirty="0" smtClean="0">
                <a:solidFill>
                  <a:schemeClr val="bg1"/>
                </a:solidFill>
              </a:rPr>
              <a:t>Mapovanie vodných tokov z laserového skenovania</a:t>
            </a:r>
            <a:endParaRPr lang="sk-SK" sz="2000" u="sng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57224" y="1214422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vektorizácia cestnej siete </a:t>
            </a:r>
            <a:r>
              <a:rPr lang="sk-SK" b="1" dirty="0" smtClean="0">
                <a:solidFill>
                  <a:schemeClr val="bg1"/>
                </a:solidFill>
              </a:rPr>
              <a:t>-  </a:t>
            </a:r>
            <a:r>
              <a:rPr lang="sk-SK" b="1" dirty="0" err="1" smtClean="0">
                <a:solidFill>
                  <a:schemeClr val="bg1"/>
                </a:solidFill>
              </a:rPr>
              <a:t>DTMaster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využitie </a:t>
            </a:r>
            <a:r>
              <a:rPr lang="sk-SK" b="1" dirty="0" smtClean="0">
                <a:solidFill>
                  <a:schemeClr val="bg1"/>
                </a:solidFill>
              </a:rPr>
              <a:t>bočných profilov </a:t>
            </a:r>
            <a:r>
              <a:rPr lang="sk-SK" dirty="0" smtClean="0">
                <a:solidFill>
                  <a:schemeClr val="bg1"/>
                </a:solidFill>
              </a:rPr>
              <a:t>a možností nastavenia osvetlenia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  exportované ako </a:t>
            </a:r>
            <a:r>
              <a:rPr lang="sk-SK" dirty="0" err="1" smtClean="0">
                <a:solidFill>
                  <a:schemeClr val="bg1"/>
                </a:solidFill>
              </a:rPr>
              <a:t>shape</a:t>
            </a:r>
            <a:r>
              <a:rPr lang="sk-SK" dirty="0" smtClean="0">
                <a:solidFill>
                  <a:schemeClr val="bg1"/>
                </a:solidFill>
              </a:rPr>
              <a:t> súbory do prostredia </a:t>
            </a:r>
            <a:r>
              <a:rPr lang="sk-SK" b="1" dirty="0" smtClean="0">
                <a:solidFill>
                  <a:schemeClr val="bg1"/>
                </a:solidFill>
              </a:rPr>
              <a:t>ArcGIS Desktop 10 </a:t>
            </a:r>
            <a:r>
              <a:rPr lang="sk-SK" dirty="0" smtClean="0">
                <a:solidFill>
                  <a:schemeClr val="bg1"/>
                </a:solidFill>
              </a:rPr>
              <a:t>(ESRI)</a:t>
            </a:r>
          </a:p>
        </p:txBody>
      </p:sp>
      <p:pic>
        <p:nvPicPr>
          <p:cNvPr id="7" name="Obrázek 6" descr="popt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00372"/>
            <a:ext cx="3214710" cy="3326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poptok_prof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00372"/>
            <a:ext cx="3386346" cy="3276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00100" y="6488668"/>
            <a:ext cx="329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</a:rPr>
              <a:t>Koryto potoka viditeľné na DTM</a:t>
            </a:r>
            <a:endParaRPr lang="sk-SK" sz="16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29322" y="6488668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</a:rPr>
              <a:t>Bočný profil </a:t>
            </a:r>
            <a:endParaRPr lang="sk-SK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42860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u="sng" dirty="0" smtClean="0">
                <a:solidFill>
                  <a:schemeClr val="bg1"/>
                </a:solidFill>
              </a:rPr>
              <a:t>Mapovanie lesných porastov z laserového skenovania manuálne</a:t>
            </a:r>
            <a:endParaRPr lang="sk-SK" sz="2000" u="sng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00100" y="100010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  </a:t>
            </a:r>
            <a:r>
              <a:rPr lang="sk-SK" dirty="0" err="1" smtClean="0">
                <a:solidFill>
                  <a:schemeClr val="bg1"/>
                </a:solidFill>
              </a:rPr>
              <a:t>vektorizácia</a:t>
            </a:r>
            <a:r>
              <a:rPr lang="sk-SK" dirty="0" smtClean="0">
                <a:solidFill>
                  <a:schemeClr val="bg1"/>
                </a:solidFill>
              </a:rPr>
              <a:t> porastových okrajov </a:t>
            </a:r>
            <a:r>
              <a:rPr lang="sk-SK" b="1" dirty="0" smtClean="0">
                <a:solidFill>
                  <a:schemeClr val="bg1"/>
                </a:solidFill>
              </a:rPr>
              <a:t>-  </a:t>
            </a:r>
            <a:r>
              <a:rPr lang="sk-SK" b="1" dirty="0" err="1" smtClean="0">
                <a:solidFill>
                  <a:schemeClr val="bg1"/>
                </a:solidFill>
              </a:rPr>
              <a:t>DTMaster</a:t>
            </a:r>
            <a:r>
              <a:rPr lang="sk-SK" b="1" dirty="0" smtClean="0">
                <a:solidFill>
                  <a:schemeClr val="bg1"/>
                </a:solidFill>
              </a:rPr>
              <a:t> + </a:t>
            </a:r>
            <a:r>
              <a:rPr lang="sk-SK" b="1" dirty="0" err="1" smtClean="0">
                <a:solidFill>
                  <a:schemeClr val="bg1"/>
                </a:solidFill>
              </a:rPr>
              <a:t>stereomodel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využitie </a:t>
            </a:r>
            <a:r>
              <a:rPr lang="sk-SK" b="1" dirty="0" smtClean="0">
                <a:solidFill>
                  <a:schemeClr val="bg1"/>
                </a:solidFill>
              </a:rPr>
              <a:t>bočných profilov 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  exportované ako </a:t>
            </a:r>
            <a:r>
              <a:rPr lang="sk-SK" dirty="0" err="1" smtClean="0">
                <a:solidFill>
                  <a:schemeClr val="bg1"/>
                </a:solidFill>
              </a:rPr>
              <a:t>shape</a:t>
            </a:r>
            <a:r>
              <a:rPr lang="sk-SK" dirty="0" smtClean="0">
                <a:solidFill>
                  <a:schemeClr val="bg1"/>
                </a:solidFill>
              </a:rPr>
              <a:t> súbory do prostredia </a:t>
            </a:r>
            <a:r>
              <a:rPr lang="sk-SK" b="1" dirty="0" smtClean="0">
                <a:solidFill>
                  <a:schemeClr val="bg1"/>
                </a:solidFill>
              </a:rPr>
              <a:t>ArcGIS Desktop 10 </a:t>
            </a:r>
            <a:r>
              <a:rPr lang="sk-SK" dirty="0" smtClean="0">
                <a:solidFill>
                  <a:schemeClr val="bg1"/>
                </a:solidFill>
              </a:rPr>
              <a:t>(ESRI)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líniové prvky v prostredí </a:t>
            </a:r>
            <a:r>
              <a:rPr lang="sk-SK" b="1" dirty="0" smtClean="0">
                <a:solidFill>
                  <a:schemeClr val="bg1"/>
                </a:solidFill>
              </a:rPr>
              <a:t>Editor (</a:t>
            </a:r>
            <a:r>
              <a:rPr lang="sk-SK" b="1" dirty="0" err="1" smtClean="0">
                <a:solidFill>
                  <a:schemeClr val="bg1"/>
                </a:solidFill>
              </a:rPr>
              <a:t>ArcMap</a:t>
            </a:r>
            <a:r>
              <a:rPr lang="sk-SK" b="1" dirty="0" smtClean="0">
                <a:solidFill>
                  <a:schemeClr val="bg1"/>
                </a:solidFill>
              </a:rPr>
              <a:t>) </a:t>
            </a:r>
            <a:r>
              <a:rPr lang="sk-SK" dirty="0" err="1" smtClean="0">
                <a:solidFill>
                  <a:schemeClr val="bg1"/>
                </a:solidFill>
              </a:rPr>
              <a:t>splanarizované</a:t>
            </a:r>
            <a:r>
              <a:rPr lang="sk-SK" dirty="0" smtClean="0">
                <a:solidFill>
                  <a:schemeClr val="bg1"/>
                </a:solidFill>
              </a:rPr>
              <a:t> a vytvorené</a:t>
            </a: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polygóny reprezentujúce lesné porasty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-  </a:t>
            </a:r>
            <a:r>
              <a:rPr lang="sk-SK" b="1" dirty="0">
                <a:solidFill>
                  <a:schemeClr val="bg1"/>
                </a:solidFill>
              </a:rPr>
              <a:t>v</a:t>
            </a:r>
            <a:r>
              <a:rPr lang="sk-SK" b="1" dirty="0" smtClean="0">
                <a:solidFill>
                  <a:schemeClr val="bg1"/>
                </a:solidFill>
              </a:rPr>
              <a:t>ýpočet výmer </a:t>
            </a:r>
          </a:p>
        </p:txBody>
      </p:sp>
      <p:pic>
        <p:nvPicPr>
          <p:cNvPr id="7" name="Obrázek 6" descr="stromy profil_far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3500430" cy="2880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bocny profil_porast_si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71744"/>
            <a:ext cx="3071834" cy="2478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vektor_leps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643314"/>
            <a:ext cx="2857520" cy="30549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14290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u="sng" dirty="0" smtClean="0">
                <a:solidFill>
                  <a:schemeClr val="bg1"/>
                </a:solidFill>
              </a:rPr>
              <a:t>Mapovanie lesných porastov z laserového skenovania automatizovane</a:t>
            </a:r>
            <a:endParaRPr lang="sk-SK" sz="2000" u="sng" dirty="0">
              <a:solidFill>
                <a:schemeClr val="bg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1142984"/>
            <a:ext cx="8573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využitá kombinácia programov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INPHO,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ArcInfo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10.1,  SAGA LIS Desktop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57224" y="1571612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  </a:t>
            </a:r>
            <a:r>
              <a:rPr lang="sk-SK" dirty="0" err="1" smtClean="0">
                <a:solidFill>
                  <a:schemeClr val="bg1"/>
                </a:solidFill>
              </a:rPr>
              <a:t>vyklasifikovanie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bodov vegetácie -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vegetačná </a:t>
            </a:r>
            <a:r>
              <a:rPr lang="sk-SK" b="1" dirty="0" smtClean="0">
                <a:solidFill>
                  <a:schemeClr val="bg1"/>
                </a:solidFill>
              </a:rPr>
              <a:t>maska</a:t>
            </a:r>
          </a:p>
          <a:p>
            <a:endParaRPr lang="sk-SK" sz="700" b="1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- aplikácia </a:t>
            </a:r>
            <a:r>
              <a:rPr lang="sk-SK" dirty="0">
                <a:solidFill>
                  <a:schemeClr val="bg1"/>
                </a:solidFill>
              </a:rPr>
              <a:t>kritérií </a:t>
            </a:r>
            <a:r>
              <a:rPr lang="sk-SK" dirty="0" smtClean="0">
                <a:solidFill>
                  <a:schemeClr val="bg1"/>
                </a:solidFill>
              </a:rPr>
              <a:t>pre les  -  </a:t>
            </a:r>
            <a:r>
              <a:rPr lang="sk-SK" b="1" dirty="0">
                <a:solidFill>
                  <a:schemeClr val="bg1"/>
                </a:solidFill>
              </a:rPr>
              <a:t>maska lesných </a:t>
            </a:r>
            <a:r>
              <a:rPr lang="sk-SK" b="1" dirty="0" smtClean="0">
                <a:solidFill>
                  <a:schemeClr val="bg1"/>
                </a:solidFill>
              </a:rPr>
              <a:t>porastov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928934"/>
            <a:ext cx="52863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Výška 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kritickú hodnotu 2 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Minimálna šírka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 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kritická hodnota </a:t>
            </a:r>
            <a:r>
              <a:rPr lang="sk-SK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zodpovedá šírke 20m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Výmera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k-SK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a) plocha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nad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0,3 ha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    b) porastové medzery  menšie ako 300 m²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Pokrývnosť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- limitujúca hodnota v našom je prípade 20 %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9" name="Obrázek 8" descr="export vegetac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571744"/>
            <a:ext cx="3539491" cy="3993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437</TotalTime>
  <Words>614</Words>
  <Application>Microsoft Office PowerPoint</Application>
  <PresentationFormat>Předvádění na obrazovce (4:3)</PresentationFormat>
  <Paragraphs>190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Vrchol</vt:lpstr>
      <vt:lpstr>Snímek 1</vt:lpstr>
      <vt:lpstr>Ciele práce</vt:lpstr>
      <vt:lpstr>Záujmové územie</vt:lpstr>
      <vt:lpstr>Dátové podklady</vt:lpstr>
      <vt:lpstr>Mapovanie cestnej siete</vt:lpstr>
      <vt:lpstr>Snímek 6</vt:lpstr>
      <vt:lpstr>Snímek 7</vt:lpstr>
      <vt:lpstr>Snímek 8</vt:lpstr>
      <vt:lpstr>Snímek 9</vt:lpstr>
      <vt:lpstr>Výsledky 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Viktória</dc:creator>
  <cp:lastModifiedBy>Viktória</cp:lastModifiedBy>
  <cp:revision>92</cp:revision>
  <dcterms:created xsi:type="dcterms:W3CDTF">2013-04-10T21:29:33Z</dcterms:created>
  <dcterms:modified xsi:type="dcterms:W3CDTF">2013-05-08T20:32:42Z</dcterms:modified>
</cp:coreProperties>
</file>