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2" r:id="rId5"/>
    <p:sldId id="261" r:id="rId6"/>
    <p:sldId id="264" r:id="rId7"/>
    <p:sldId id="265" r:id="rId8"/>
    <p:sldId id="268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6" autoAdjust="0"/>
    <p:restoredTop sz="92670" autoAdjust="0"/>
  </p:normalViewPr>
  <p:slideViewPr>
    <p:cSldViewPr>
      <p:cViewPr varScale="1">
        <p:scale>
          <a:sx n="65" d="100"/>
          <a:sy n="65" d="100"/>
        </p:scale>
        <p:origin x="-147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ECF552-DB12-4AEF-8EA7-6D42E3562F9D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0DB85-E438-4CD9-92B8-EA68079D9519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552-DB12-4AEF-8EA7-6D42E3562F9D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DB85-E438-4CD9-92B8-EA68079D9519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552-DB12-4AEF-8EA7-6D42E3562F9D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DB85-E438-4CD9-92B8-EA68079D9519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552-DB12-4AEF-8EA7-6D42E3562F9D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DB85-E438-4CD9-92B8-EA68079D951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552-DB12-4AEF-8EA7-6D42E3562F9D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DB85-E438-4CD9-92B8-EA68079D951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552-DB12-4AEF-8EA7-6D42E3562F9D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DB85-E438-4CD9-92B8-EA68079D951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552-DB12-4AEF-8EA7-6D42E3562F9D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DB85-E438-4CD9-92B8-EA68079D9519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552-DB12-4AEF-8EA7-6D42E3562F9D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DB85-E438-4CD9-92B8-EA68079D9519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552-DB12-4AEF-8EA7-6D42E3562F9D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DB85-E438-4CD9-92B8-EA68079D95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552-DB12-4AEF-8EA7-6D42E3562F9D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DB85-E438-4CD9-92B8-EA68079D95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F552-DB12-4AEF-8EA7-6D42E3562F9D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DB85-E438-4CD9-92B8-EA68079D95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CECF552-DB12-4AEF-8EA7-6D42E3562F9D}" type="datetimeFigureOut">
              <a:rPr lang="cs-CZ" smtClean="0"/>
              <a:t>8.5.2013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F80DB85-E438-4CD9-92B8-EA68079D951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9792" y="1701055"/>
            <a:ext cx="3777580" cy="3777583"/>
          </a:xfrm>
          <a:prstGeom prst="rect">
            <a:avLst/>
          </a:prstGeom>
          <a:blipFill dpi="0" rotWithShape="1">
            <a:blip r:embed="rId2">
              <a:alphaModFix amt="34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6989059" cy="2427023"/>
          </a:xfrm>
        </p:spPr>
        <p:txBody>
          <a:bodyPr/>
          <a:lstStyle/>
          <a:p>
            <a:r>
              <a:rPr lang="cs-CZ" sz="4800" dirty="0" smtClean="0">
                <a:ln w="3175">
                  <a:noFill/>
                </a:ln>
              </a:rPr>
              <a:t>Mapování, analýza a publikace hipostezek v MS kraji</a:t>
            </a:r>
            <a:endParaRPr lang="cs-CZ" sz="4800" dirty="0">
              <a:ln w="3175">
                <a:noFill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244827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effectLst>
                  <a:glow rad="88900">
                    <a:schemeClr val="bg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76000"/>
                    </a:prstClr>
                  </a:outerShdw>
                </a:effectLst>
              </a:rPr>
              <a:t>Jan Vyhlídal</a:t>
            </a:r>
          </a:p>
          <a:p>
            <a:r>
              <a:rPr lang="cs-CZ" dirty="0" smtClean="0">
                <a:effectLst>
                  <a:glow rad="88900">
                    <a:schemeClr val="bg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76000"/>
                    </a:prstClr>
                  </a:outerShdw>
                </a:effectLst>
              </a:rPr>
              <a:t>(ve spolupráci s Agenturou pro regionální rozvoj)</a:t>
            </a:r>
          </a:p>
          <a:p>
            <a:endParaRPr lang="cs-CZ" dirty="0">
              <a:effectLst>
                <a:glow rad="88900">
                  <a:schemeClr val="bg1"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76000"/>
                  </a:prstClr>
                </a:outerShdw>
              </a:effectLst>
            </a:endParaRPr>
          </a:p>
          <a:p>
            <a:r>
              <a:rPr lang="cs-CZ" dirty="0" smtClean="0">
                <a:effectLst>
                  <a:glow rad="88900">
                    <a:schemeClr val="bg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76000"/>
                    </a:prstClr>
                  </a:outerShdw>
                </a:effectLst>
              </a:rPr>
              <a:t>Diplomová práce</a:t>
            </a:r>
          </a:p>
          <a:p>
            <a:r>
              <a:rPr lang="cs-CZ" dirty="0" smtClean="0">
                <a:effectLst>
                  <a:glow rad="88900">
                    <a:schemeClr val="bg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76000"/>
                    </a:prstClr>
                  </a:outerShdw>
                </a:effectLst>
              </a:rPr>
              <a:t>Vedoucí: Ing. Igor Ivan, Ph. D.</a:t>
            </a:r>
          </a:p>
          <a:p>
            <a:r>
              <a:rPr lang="cs-CZ" dirty="0" smtClean="0">
                <a:effectLst>
                  <a:glow rad="88900">
                    <a:schemeClr val="bg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76000"/>
                    </a:prstClr>
                  </a:outerShdw>
                </a:effectLst>
              </a:rPr>
              <a:t>9. </a:t>
            </a:r>
            <a:r>
              <a:rPr lang="cs-CZ" dirty="0">
                <a:effectLst>
                  <a:glow rad="88900">
                    <a:schemeClr val="bg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76000"/>
                    </a:prstClr>
                  </a:outerShdw>
                </a:effectLst>
              </a:rPr>
              <a:t>5</a:t>
            </a:r>
            <a:r>
              <a:rPr lang="cs-CZ" dirty="0" smtClean="0">
                <a:effectLst>
                  <a:glow rad="88900">
                    <a:schemeClr val="bg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76000"/>
                    </a:prstClr>
                  </a:outerShdw>
                </a:effectLst>
              </a:rPr>
              <a:t>. 2013</a:t>
            </a:r>
            <a:endParaRPr lang="cs-CZ" dirty="0" smtClean="0">
              <a:effectLst>
                <a:glow rad="88900">
                  <a:schemeClr val="bg1"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76000"/>
                  </a:prstClr>
                </a:outerShdw>
              </a:effectLst>
            </a:endParaRPr>
          </a:p>
          <a:p>
            <a:endParaRPr lang="cs-CZ" dirty="0" smtClean="0">
              <a:effectLst>
                <a:glow rad="88900">
                  <a:schemeClr val="bg1"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76000"/>
                  </a:prstClr>
                </a:outerShdw>
              </a:effectLst>
            </a:endParaRPr>
          </a:p>
          <a:p>
            <a:r>
              <a:rPr lang="cs-CZ" dirty="0" smtClean="0">
                <a:effectLst>
                  <a:glow rad="88900">
                    <a:schemeClr val="bg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76000"/>
                    </a:prstClr>
                  </a:outerShdw>
                </a:effectLst>
              </a:rPr>
              <a:t>VŠB-TUO, hornicko-geologická fakulta, </a:t>
            </a:r>
            <a:r>
              <a:rPr lang="cs-CZ" dirty="0" smtClean="0">
                <a:effectLst>
                  <a:glow rad="88900">
                    <a:schemeClr val="bg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76000"/>
                    </a:prstClr>
                  </a:outerShdw>
                </a:effectLst>
              </a:rPr>
              <a:t>institut </a:t>
            </a:r>
            <a:r>
              <a:rPr lang="cs-CZ" dirty="0" err="1" smtClean="0">
                <a:effectLst>
                  <a:glow rad="88900">
                    <a:schemeClr val="bg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76000"/>
                    </a:prstClr>
                  </a:outerShdw>
                </a:effectLst>
              </a:rPr>
              <a:t>geoinformatiky</a:t>
            </a:r>
            <a:endParaRPr lang="cs-CZ" dirty="0">
              <a:effectLst>
                <a:glow rad="88900">
                  <a:schemeClr val="bg1"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76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0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5816" y="2636911"/>
            <a:ext cx="3456384" cy="3456387"/>
          </a:xfrm>
          <a:prstGeom prst="rect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1255" y="3742879"/>
            <a:ext cx="7745505" cy="6045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400" dirty="0" smtClean="0"/>
              <a:t>Děkuji za pozornost</a:t>
            </a:r>
          </a:p>
          <a:p>
            <a:pPr marL="411480" lvl="1" indent="0">
              <a:buNone/>
            </a:pPr>
            <a:endParaRPr lang="cs-CZ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Mapování, tvorba a analýza hipostezek v MS kraji</a:t>
            </a:r>
          </a:p>
        </p:txBody>
      </p:sp>
    </p:spTree>
    <p:extLst>
      <p:ext uri="{BB962C8B-B14F-4D97-AF65-F5344CB8AC3E}">
        <p14:creationId xmlns:p14="http://schemas.microsoft.com/office/powerpoint/2010/main" val="35825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5816" y="2636911"/>
            <a:ext cx="3456384" cy="3456387"/>
          </a:xfrm>
          <a:prstGeom prst="rect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1400" dirty="0" smtClean="0"/>
              <a:t>REKREAČNÍ </a:t>
            </a:r>
            <a:r>
              <a:rPr lang="cs-CZ" sz="1400" dirty="0"/>
              <a:t>JEZDECTVÍ, HROZBY A PRÍLEŽITOSTI PRO LESNÍ HOSPODÁRSTVÍ, OCHRANU PRÍRODY A MÍSTNÍ SAMOSPRÁVU, </a:t>
            </a:r>
            <a:r>
              <a:rPr lang="cs-CZ" sz="1400" dirty="0" smtClean="0"/>
              <a:t>Česká </a:t>
            </a:r>
            <a:r>
              <a:rPr lang="cs-CZ" sz="1400" dirty="0"/>
              <a:t>lesnická </a:t>
            </a:r>
            <a:r>
              <a:rPr lang="cs-CZ" sz="1400" dirty="0" smtClean="0"/>
              <a:t>společnost</a:t>
            </a:r>
            <a:r>
              <a:rPr lang="cs-CZ" sz="1400" dirty="0"/>
              <a:t>, o.s</a:t>
            </a:r>
            <a:r>
              <a:rPr lang="cs-CZ" sz="1400" dirty="0" smtClean="0"/>
              <a:t>., a Ústav </a:t>
            </a:r>
            <a:r>
              <a:rPr lang="cs-CZ" sz="1400" dirty="0"/>
              <a:t>tvorby a ochrany krajiny LDF MZLU v </a:t>
            </a:r>
            <a:r>
              <a:rPr lang="cs-CZ" sz="1400" dirty="0" smtClean="0"/>
              <a:t>Brne, 2009, 80 str.</a:t>
            </a:r>
          </a:p>
          <a:p>
            <a:pPr lvl="1"/>
            <a:r>
              <a:rPr lang="cs-CZ" sz="1400" dirty="0"/>
              <a:t>Longley P. A., Goodchild, M. F., Maguire, D. J., Rhind, D. W. (2010): Geographic Information Systems and Science, Wiley, 560 p.</a:t>
            </a:r>
          </a:p>
          <a:p>
            <a:pPr lvl="1"/>
            <a:r>
              <a:rPr lang="cs-CZ" sz="1400" dirty="0"/>
              <a:t>Kozumplíková, A. (ed.) (2009): Hiposturistika jako forma rekreace, lesní hospodářství, ochrana přírody a krajiny - fakta a střety, Česká lesnická společnost, 92 str.</a:t>
            </a:r>
          </a:p>
          <a:p>
            <a:pPr lvl="1"/>
            <a:r>
              <a:rPr lang="cs-CZ" sz="1400" dirty="0"/>
              <a:t>Andrlová, M. (2008): Na koni křížemkrážem po Česku, Fragment, 128 str</a:t>
            </a:r>
            <a:r>
              <a:rPr lang="cs-CZ" sz="1400" dirty="0" smtClean="0"/>
              <a:t>.</a:t>
            </a:r>
          </a:p>
          <a:p>
            <a:pPr lvl="1"/>
            <a:r>
              <a:rPr lang="cs-CZ" sz="1400" i="1" dirty="0"/>
              <a:t>Metodika značení </a:t>
            </a:r>
            <a:r>
              <a:rPr lang="cs-CZ" sz="1400" i="1" dirty="0" err="1"/>
              <a:t>hipostezek</a:t>
            </a:r>
            <a:r>
              <a:rPr lang="cs-CZ" sz="1400" i="1" dirty="0"/>
              <a:t> v České Republice. </a:t>
            </a:r>
            <a:r>
              <a:rPr lang="cs-CZ" sz="1400" dirty="0"/>
              <a:t>Markvart, Karel. 2009</a:t>
            </a:r>
            <a:r>
              <a:rPr lang="cs-CZ" sz="1400" b="1" dirty="0"/>
              <a:t>.</a:t>
            </a:r>
            <a:r>
              <a:rPr lang="cs-CZ" sz="1400" dirty="0"/>
              <a:t> Prášily : Česká lesnická společnost, 2009. Rekreační jezdectví hrozby a příležitosti pro lesní hospodářství, ochranu přírody a místní samosprávu. ISBN 978-80-02-02188-9.</a:t>
            </a:r>
          </a:p>
          <a:p>
            <a:pPr lvl="1"/>
            <a:endParaRPr lang="cs-CZ" sz="1400" dirty="0"/>
          </a:p>
          <a:p>
            <a:pPr lvl="1"/>
            <a:endParaRPr lang="cs-CZ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Zdroje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4136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5816" y="2636911"/>
            <a:ext cx="3456384" cy="3456387"/>
          </a:xfrm>
          <a:prstGeom prst="rect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Vytvořit </a:t>
            </a:r>
            <a:r>
              <a:rPr lang="cs-CZ" dirty="0" smtClean="0"/>
              <a:t>digitální </a:t>
            </a:r>
            <a:r>
              <a:rPr lang="cs-CZ" dirty="0" smtClean="0"/>
              <a:t>znázornění průběhu hipostezek v Moravskoslezském kraji, provést vhodné analýzy průběhu jezdeckých tras a data publikovat na internetu</a:t>
            </a:r>
          </a:p>
          <a:p>
            <a:r>
              <a:rPr lang="cs-CZ" dirty="0" smtClean="0"/>
              <a:t>První fáze řešena </a:t>
            </a:r>
            <a:r>
              <a:rPr lang="cs-CZ" dirty="0" smtClean="0"/>
              <a:t>ve spolupráci s ARR a dalšími subjekty</a:t>
            </a:r>
          </a:p>
          <a:p>
            <a:pPr lvl="1"/>
            <a:r>
              <a:rPr lang="cs-CZ" dirty="0" smtClean="0"/>
              <a:t>Zadání: Vytvoření Hipotras pro podporu a vývoj hipoturistiky v MS </a:t>
            </a:r>
            <a:r>
              <a:rPr lang="cs-CZ" dirty="0" smtClean="0"/>
              <a:t>kraji</a:t>
            </a:r>
            <a:endParaRPr lang="cs-CZ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Cíl práce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0390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5816" y="2636911"/>
            <a:ext cx="3456384" cy="3456387"/>
          </a:xfrm>
          <a:prstGeom prst="rect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Výchozí mapování nad TM50 – nedostatečné</a:t>
            </a:r>
          </a:p>
          <a:p>
            <a:r>
              <a:rPr lang="cs-CZ" dirty="0" smtClean="0"/>
              <a:t>Vytvoření digitálních i analogových mapových podkladů pro přesnější mapování </a:t>
            </a:r>
          </a:p>
          <a:p>
            <a:pPr lvl="1"/>
            <a:r>
              <a:rPr lang="cs-CZ" dirty="0" smtClean="0"/>
              <a:t>Ortofoto</a:t>
            </a:r>
          </a:p>
          <a:p>
            <a:pPr lvl="1"/>
            <a:r>
              <a:rPr lang="cs-CZ" dirty="0" smtClean="0"/>
              <a:t>Katastrální mapa</a:t>
            </a:r>
          </a:p>
          <a:p>
            <a:pPr lvl="1"/>
            <a:r>
              <a:rPr lang="cs-CZ" dirty="0" smtClean="0"/>
              <a:t>TM50</a:t>
            </a:r>
          </a:p>
          <a:p>
            <a:pPr lvl="1"/>
            <a:endParaRPr lang="cs-CZ" dirty="0"/>
          </a:p>
          <a:p>
            <a:r>
              <a:rPr lang="cs-CZ" dirty="0" smtClean="0"/>
              <a:t>Využití extenze MapBook pro ArcGIS 9.3 (Ekvivalent Data </a:t>
            </a:r>
            <a:r>
              <a:rPr lang="cs-CZ" dirty="0" err="1" smtClean="0"/>
              <a:t>driven</a:t>
            </a:r>
            <a:r>
              <a:rPr lang="cs-CZ" dirty="0" smtClean="0"/>
              <a:t> </a:t>
            </a:r>
            <a:r>
              <a:rPr lang="cs-CZ" dirty="0" err="1" smtClean="0"/>
              <a:t>pages</a:t>
            </a:r>
            <a:r>
              <a:rPr lang="cs-CZ" dirty="0" smtClean="0"/>
              <a:t> v ArcGIS 10)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Problematika mapování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8663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5816" y="2636911"/>
            <a:ext cx="3456384" cy="3456387"/>
          </a:xfrm>
          <a:prstGeom prst="rect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Problematika </a:t>
            </a:r>
            <a:r>
              <a:rPr lang="cs-CZ" sz="4800" dirty="0"/>
              <a:t>mapování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" b="4522"/>
          <a:stretch/>
        </p:blipFill>
        <p:spPr bwMode="auto">
          <a:xfrm>
            <a:off x="1102352" y="2238809"/>
            <a:ext cx="6854024" cy="3889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6252626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Extenze: MapBook</a:t>
            </a:r>
            <a:endParaRPr lang="cs-CZ" dirty="0"/>
          </a:p>
        </p:txBody>
      </p:sp>
      <p:pic>
        <p:nvPicPr>
          <p:cNvPr id="8" name="Pictur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6" t="21243" r="24538" b="16069"/>
          <a:stretch/>
        </p:blipFill>
        <p:spPr bwMode="auto">
          <a:xfrm>
            <a:off x="4727257" y="1526540"/>
            <a:ext cx="2668270" cy="382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72" y="1510665"/>
            <a:ext cx="2710815" cy="383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91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5816" y="2636911"/>
            <a:ext cx="3456384" cy="3456387"/>
          </a:xfrm>
          <a:prstGeom prst="rect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Problematika </a:t>
            </a:r>
            <a:r>
              <a:rPr lang="cs-CZ" sz="4800" dirty="0"/>
              <a:t>mapování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t="3305" b="5217"/>
          <a:stretch/>
        </p:blipFill>
        <p:spPr bwMode="auto">
          <a:xfrm>
            <a:off x="251520" y="2780928"/>
            <a:ext cx="4176464" cy="2789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834" b="5000"/>
          <a:stretch/>
        </p:blipFill>
        <p:spPr bwMode="auto">
          <a:xfrm>
            <a:off x="4644008" y="2722115"/>
            <a:ext cx="4225086" cy="284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4" t="2608" b="5044"/>
          <a:stretch/>
        </p:blipFill>
        <p:spPr bwMode="auto">
          <a:xfrm>
            <a:off x="1532413" y="2306036"/>
            <a:ext cx="6223190" cy="4209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81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5816" y="2636911"/>
            <a:ext cx="3456384" cy="3456387"/>
          </a:xfrm>
          <a:prstGeom prst="rect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900733"/>
          </a:xfrm>
        </p:spPr>
        <p:txBody>
          <a:bodyPr/>
          <a:lstStyle/>
          <a:p>
            <a:pPr lvl="1"/>
            <a:r>
              <a:rPr lang="cs-CZ" dirty="0" smtClean="0"/>
              <a:t>Vektorizace konzultována s jednotlivými garanty daných úseků stezek</a:t>
            </a:r>
          </a:p>
          <a:p>
            <a:pPr lvl="1"/>
            <a:r>
              <a:rPr lang="cs-CZ" dirty="0" smtClean="0"/>
              <a:t>Ukládání do připravené geodatabáze současně se zápisem atributů odpovídajících připravenému datovému modelu</a:t>
            </a:r>
          </a:p>
          <a:p>
            <a:pPr marL="411480" lvl="1" indent="0">
              <a:buNone/>
            </a:pPr>
            <a:endParaRPr lang="cs-CZ" dirty="0" smtClean="0"/>
          </a:p>
          <a:p>
            <a:pPr marL="411480" lvl="1" indent="0">
              <a:buNone/>
            </a:pPr>
            <a:endParaRPr lang="cs-CZ" dirty="0"/>
          </a:p>
          <a:p>
            <a:pPr marL="411480" lvl="1" indent="0">
              <a:buNone/>
            </a:pPr>
            <a:endParaRPr lang="cs-CZ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Problematika </a:t>
            </a:r>
            <a:r>
              <a:rPr lang="cs-CZ" sz="4800" dirty="0"/>
              <a:t>mapování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17565" r="1957" b="29043"/>
          <a:stretch/>
        </p:blipFill>
        <p:spPr bwMode="auto">
          <a:xfrm>
            <a:off x="1685562" y="4293096"/>
            <a:ext cx="5936636" cy="2071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9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5816" y="2636911"/>
            <a:ext cx="3456384" cy="3456387"/>
          </a:xfrm>
          <a:prstGeom prst="rect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 smtClean="0"/>
              <a:t>Kontrola dat (topologie, správnost zápisu hodnot), začištění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Problémy při tvorbě: </a:t>
            </a:r>
          </a:p>
          <a:p>
            <a:pPr lvl="2"/>
            <a:r>
              <a:rPr lang="cs-CZ" dirty="0" smtClean="0"/>
              <a:t>Časová a technická náročnost přípravy podkladů</a:t>
            </a:r>
          </a:p>
          <a:p>
            <a:pPr lvl="2"/>
            <a:r>
              <a:rPr lang="cs-CZ" dirty="0" smtClean="0"/>
              <a:t>Občasné neshody v komunikaci s garanty</a:t>
            </a:r>
          </a:p>
          <a:p>
            <a:pPr lvl="1"/>
            <a:r>
              <a:rPr lang="cs-CZ" dirty="0" smtClean="0"/>
              <a:t>cca 900 km zmapovaných tras</a:t>
            </a:r>
          </a:p>
          <a:p>
            <a:pPr lvl="1"/>
            <a:r>
              <a:rPr lang="cs-CZ" dirty="0" smtClean="0"/>
              <a:t>Vydána mapa </a:t>
            </a:r>
            <a:r>
              <a:rPr lang="cs-CZ" dirty="0" err="1" smtClean="0"/>
              <a:t>hipostezek</a:t>
            </a:r>
            <a:r>
              <a:rPr lang="cs-CZ" dirty="0" smtClean="0"/>
              <a:t> v MS </a:t>
            </a:r>
            <a:r>
              <a:rPr lang="cs-CZ" dirty="0" smtClean="0"/>
              <a:t>kraji krajským úřadem</a:t>
            </a:r>
            <a:endParaRPr lang="cs-CZ" dirty="0" smtClean="0"/>
          </a:p>
          <a:p>
            <a:pPr marL="411480" lvl="1" indent="0">
              <a:buNone/>
            </a:pPr>
            <a:endParaRPr lang="cs-CZ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Problematika a postup práce</a:t>
            </a:r>
            <a:endParaRPr lang="cs-CZ" sz="48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-72516" y="0"/>
            <a:ext cx="9433048" cy="6858000"/>
            <a:chOff x="-289048" y="-5755"/>
            <a:chExt cx="9433048" cy="6858000"/>
          </a:xfrm>
        </p:grpSpPr>
        <p:sp>
          <p:nvSpPr>
            <p:cNvPr id="8" name="Rectangle 11"/>
            <p:cNvSpPr/>
            <p:nvPr/>
          </p:nvSpPr>
          <p:spPr>
            <a:xfrm>
              <a:off x="-289048" y="-5755"/>
              <a:ext cx="9433048" cy="6858000"/>
            </a:xfrm>
            <a:prstGeom prst="rect">
              <a:avLst/>
            </a:prstGeom>
            <a:solidFill>
              <a:schemeClr val="tx1">
                <a:alpha val="7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Obrázek 8" descr="D:\Diplomka\FotoSken\IMG_20130422_174350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5" y="866960"/>
              <a:ext cx="6336703" cy="51125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5218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5816" y="2636911"/>
            <a:ext cx="3456384" cy="3456387"/>
          </a:xfrm>
          <a:prstGeom prst="rect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Analýzy</a:t>
            </a:r>
            <a:endParaRPr lang="cs-CZ" sz="4800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Výpisy majitelů pozemků a tvorba mapových podkladů pro sběr souhlasů – spolupráce s GIS oddělením na </a:t>
            </a:r>
            <a:r>
              <a:rPr lang="cs-CZ" dirty="0" smtClean="0"/>
              <a:t>krajském úřadě MSK</a:t>
            </a:r>
            <a:endParaRPr lang="cs-CZ" dirty="0" smtClean="0"/>
          </a:p>
          <a:p>
            <a:pPr lvl="1"/>
            <a:r>
              <a:rPr lang="cs-CZ" dirty="0" smtClean="0"/>
              <a:t>Přiřazení výškové hodnoty – velké nároky na hardware</a:t>
            </a:r>
          </a:p>
          <a:p>
            <a:pPr lvl="1"/>
            <a:r>
              <a:rPr lang="cs-CZ" dirty="0" smtClean="0"/>
              <a:t>Analýzy povrchu, sklonu a převýšení</a:t>
            </a:r>
          </a:p>
          <a:p>
            <a:pPr lvl="2"/>
            <a:r>
              <a:rPr lang="cs-CZ" dirty="0" smtClean="0"/>
              <a:t>Odvození náročnosti tras</a:t>
            </a:r>
          </a:p>
          <a:p>
            <a:pPr lvl="1"/>
            <a:r>
              <a:rPr lang="cs-CZ" dirty="0" smtClean="0"/>
              <a:t>Analýzy konfliktních a problematických částí</a:t>
            </a:r>
          </a:p>
          <a:p>
            <a:pPr lvl="2"/>
            <a:r>
              <a:rPr lang="cs-CZ" dirty="0" smtClean="0"/>
              <a:t>Průběh stezek Chráněnou krajinnou oblastí, obcemi, atd.</a:t>
            </a:r>
          </a:p>
          <a:p>
            <a:pPr lvl="2"/>
            <a:r>
              <a:rPr lang="cs-CZ" dirty="0" smtClean="0"/>
              <a:t>Křížení s komunikacemi</a:t>
            </a:r>
          </a:p>
          <a:p>
            <a:pPr marL="777240" lvl="2" indent="0">
              <a:buNone/>
            </a:pPr>
            <a:endParaRPr lang="cs-CZ" dirty="0" smtClean="0"/>
          </a:p>
          <a:p>
            <a:pPr lvl="2"/>
            <a:endParaRPr lang="cs-CZ" dirty="0" smtClean="0"/>
          </a:p>
          <a:p>
            <a:pPr marL="411480" lvl="1" indent="0">
              <a:buNone/>
            </a:pPr>
            <a:endParaRPr lang="cs-CZ" dirty="0" smtClean="0"/>
          </a:p>
          <a:p>
            <a:pPr marL="411480" lvl="1" indent="0">
              <a:buNone/>
            </a:pPr>
            <a:endParaRPr lang="cs-CZ" dirty="0" smtClean="0"/>
          </a:p>
        </p:txBody>
      </p:sp>
      <p:sp>
        <p:nvSpPr>
          <p:cNvPr id="7" name="Rectangle 11"/>
          <p:cNvSpPr/>
          <p:nvPr/>
        </p:nvSpPr>
        <p:spPr>
          <a:xfrm>
            <a:off x="-396552" y="-20106"/>
            <a:ext cx="9581804" cy="7049506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07616" cy="616046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3131840" y="855915"/>
            <a:ext cx="5386070" cy="4876800"/>
            <a:chOff x="0" y="2137559"/>
            <a:chExt cx="5355771" cy="4833750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2137559"/>
              <a:ext cx="5355771" cy="28500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217" y="4772663"/>
              <a:ext cx="3776926" cy="21986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56476"/>
              </p:ext>
            </p:extLst>
          </p:nvPr>
        </p:nvGraphicFramePr>
        <p:xfrm>
          <a:off x="672293" y="629268"/>
          <a:ext cx="6005401" cy="4316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956"/>
                <a:gridCol w="2267346"/>
                <a:gridCol w="1057075"/>
                <a:gridCol w="750675"/>
                <a:gridCol w="808419"/>
                <a:gridCol w="692930"/>
              </a:tblGrid>
              <a:tr h="291117">
                <a:tc gridSpan="6"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kern="0" baseline="0" dirty="0">
                          <a:effectLst/>
                        </a:rPr>
                        <a:t>Charakteristika povrchu</a:t>
                      </a:r>
                      <a:endParaRPr lang="cs-CZ" sz="1400" b="1" kern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5" marR="34495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1547">
                <a:tc rowSpan="8">
                  <a:txBody>
                    <a:bodyPr/>
                    <a:lstStyle/>
                    <a:p>
                      <a:pPr marL="71755" marR="71755" indent="450215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effectLst/>
                        </a:rPr>
                        <a:t>Charakteristika terénu</a:t>
                      </a:r>
                      <a:endParaRPr lang="cs-CZ" sz="1400" kern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495" marR="34495" marT="0" marB="0" vert="vert270" anchor="ctr"/>
                </a:tc>
                <a:tc>
                  <a:txBody>
                    <a:bodyPr/>
                    <a:lstStyle/>
                    <a:p>
                      <a:pPr lvl="0" indent="45021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Dobrý </a:t>
                      </a: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podklad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Střední podklad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Špatný podklad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Souhrn</a:t>
                      </a:r>
                    </a:p>
                  </a:txBody>
                  <a:tcPr marL="34495" marR="34495" marT="0" marB="0" anchor="ctr"/>
                </a:tc>
              </a:tr>
              <a:tr h="4574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Velmi </a:t>
                      </a: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lehký terén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34495" marR="34495" marT="0" marB="0" anchor="ctr"/>
                </a:tc>
              </a:tr>
              <a:tr h="4574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Lehký terén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38,3%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42,6%</a:t>
                      </a:r>
                    </a:p>
                  </a:txBody>
                  <a:tcPr marL="34495" marR="34495" marT="0" marB="0" anchor="ctr"/>
                </a:tc>
              </a:tr>
              <a:tr h="4574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Středně těžký terén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12,8%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29,8%</a:t>
                      </a:r>
                    </a:p>
                  </a:txBody>
                  <a:tcPr marL="34495" marR="34495" marT="0" marB="0" anchor="ctr"/>
                </a:tc>
              </a:tr>
              <a:tr h="4574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Těžký terén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27,7%</a:t>
                      </a:r>
                    </a:p>
                  </a:txBody>
                  <a:tcPr marL="34495" marR="34495" marT="0" marB="0" anchor="ctr"/>
                </a:tc>
              </a:tr>
              <a:tr h="4574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Velmi těžký terén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34495" marR="34495" marT="0" marB="0" anchor="ctr"/>
                </a:tc>
              </a:tr>
              <a:tr h="4574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Nesjízdný terén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34495" marR="34495" marT="0" marB="0" anchor="ctr"/>
                </a:tc>
              </a:tr>
              <a:tr h="2630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Souhrn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27,7%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72,3%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34495" marR="34495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kern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34495" marR="34495" marT="0" marB="0" anchor="ctr"/>
                </a:tc>
              </a:tr>
            </a:tbl>
          </a:graphicData>
        </a:graphic>
      </p:graphicFrame>
      <p:grpSp>
        <p:nvGrpSpPr>
          <p:cNvPr id="13" name="Skupina 12"/>
          <p:cNvGrpSpPr/>
          <p:nvPr/>
        </p:nvGrpSpPr>
        <p:grpSpPr>
          <a:xfrm>
            <a:off x="1763688" y="2632932"/>
            <a:ext cx="7120263" cy="3914348"/>
            <a:chOff x="0" y="0"/>
            <a:chExt cx="5958672" cy="3114989"/>
          </a:xfrm>
        </p:grpSpPr>
        <p:pic>
          <p:nvPicPr>
            <p:cNvPr id="14" name="Obrázek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2" b="4248"/>
            <a:stretch/>
          </p:blipFill>
          <p:spPr bwMode="auto">
            <a:xfrm>
              <a:off x="0" y="0"/>
              <a:ext cx="5958672" cy="31149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5" name="Skupina 14"/>
            <p:cNvGrpSpPr/>
            <p:nvPr/>
          </p:nvGrpSpPr>
          <p:grpSpPr>
            <a:xfrm>
              <a:off x="2602523" y="1617784"/>
              <a:ext cx="2051031" cy="626177"/>
              <a:chOff x="0" y="0"/>
              <a:chExt cx="2051031" cy="626177"/>
            </a:xfrm>
          </p:grpSpPr>
          <p:cxnSp>
            <p:nvCxnSpPr>
              <p:cNvPr id="16" name="Přímá spojnice se šipkou 15"/>
              <p:cNvCxnSpPr/>
              <p:nvPr/>
            </p:nvCxnSpPr>
            <p:spPr>
              <a:xfrm>
                <a:off x="0" y="0"/>
                <a:ext cx="115747" cy="40511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se šipkou 16"/>
              <p:cNvCxnSpPr/>
              <p:nvPr/>
            </p:nvCxnSpPr>
            <p:spPr>
              <a:xfrm flipH="1" flipV="1">
                <a:off x="1024932" y="170822"/>
                <a:ext cx="98384" cy="33566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se šipkou 17"/>
              <p:cNvCxnSpPr/>
              <p:nvPr/>
            </p:nvCxnSpPr>
            <p:spPr>
              <a:xfrm flipV="1">
                <a:off x="1889090" y="221064"/>
                <a:ext cx="161941" cy="40511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3330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5816" y="2636911"/>
            <a:ext cx="3456384" cy="3456387"/>
          </a:xfrm>
          <a:prstGeom prst="rect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Webová mapová aplikace</a:t>
            </a:r>
          </a:p>
          <a:p>
            <a:pPr lvl="1"/>
            <a:r>
              <a:rPr lang="cs-CZ" dirty="0" smtClean="0"/>
              <a:t>Zobrazení stezek, stanic, </a:t>
            </a:r>
            <a:r>
              <a:rPr lang="cs-CZ" dirty="0" smtClean="0"/>
              <a:t>problémový míst</a:t>
            </a:r>
            <a:endParaRPr lang="cs-CZ" dirty="0" smtClean="0"/>
          </a:p>
          <a:p>
            <a:pPr lvl="1"/>
            <a:r>
              <a:rPr lang="cs-CZ" dirty="0" err="1" smtClean="0"/>
              <a:t>PostGIS</a:t>
            </a:r>
            <a:r>
              <a:rPr lang="cs-CZ" dirty="0" smtClean="0"/>
              <a:t>, </a:t>
            </a:r>
            <a:r>
              <a:rPr lang="cs-CZ" dirty="0" err="1" smtClean="0"/>
              <a:t>Geoserver</a:t>
            </a:r>
            <a:r>
              <a:rPr lang="cs-CZ" dirty="0" smtClean="0"/>
              <a:t>, </a:t>
            </a:r>
            <a:r>
              <a:rPr lang="cs-CZ" dirty="0" err="1" smtClean="0"/>
              <a:t>OpenLayers</a:t>
            </a:r>
            <a:r>
              <a:rPr lang="cs-CZ" dirty="0" smtClean="0"/>
              <a:t> + </a:t>
            </a:r>
            <a:r>
              <a:rPr lang="cs-CZ" dirty="0" err="1" smtClean="0"/>
              <a:t>GeoExt</a:t>
            </a:r>
            <a:r>
              <a:rPr lang="cs-CZ" dirty="0"/>
              <a:t> </a:t>
            </a:r>
            <a:r>
              <a:rPr lang="cs-CZ" dirty="0" smtClean="0"/>
              <a:t>+</a:t>
            </a:r>
            <a:r>
              <a:rPr lang="cs-CZ" dirty="0" smtClean="0"/>
              <a:t> </a:t>
            </a:r>
            <a:r>
              <a:rPr lang="cs-CZ" dirty="0" err="1" smtClean="0"/>
              <a:t>ExtJS</a:t>
            </a:r>
            <a:endParaRPr lang="cs-CZ" dirty="0" smtClean="0"/>
          </a:p>
          <a:p>
            <a:pPr lvl="1"/>
            <a:r>
              <a:rPr lang="cs-CZ" dirty="0" err="1" smtClean="0"/>
              <a:t>GeoExplorer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Spolupráce </a:t>
            </a:r>
            <a:r>
              <a:rPr lang="cs-CZ" dirty="0" smtClean="0"/>
              <a:t>s www.konske-stezky.cz</a:t>
            </a:r>
          </a:p>
          <a:p>
            <a:pPr lvl="1"/>
            <a:r>
              <a:rPr lang="cs-CZ" dirty="0" smtClean="0"/>
              <a:t>Možnosti vytváření nových linií, bodů</a:t>
            </a:r>
          </a:p>
          <a:p>
            <a:pPr lvl="1"/>
            <a:r>
              <a:rPr lang="cs-CZ" dirty="0" smtClean="0"/>
              <a:t>Filtr jednotlivých tras dle náročnosti, délky, </a:t>
            </a:r>
            <a:r>
              <a:rPr lang="cs-CZ" dirty="0" smtClean="0"/>
              <a:t>atd</a:t>
            </a:r>
            <a:r>
              <a:rPr lang="cs-CZ" dirty="0" smtClean="0"/>
              <a:t>.</a:t>
            </a:r>
          </a:p>
          <a:p>
            <a:pPr marL="411480" lvl="1" indent="0">
              <a:buNone/>
            </a:pP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Publikace v internetovém prostředí</a:t>
            </a:r>
            <a:endParaRPr lang="cs-CZ" sz="48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-252536" y="-161066"/>
            <a:ext cx="9581804" cy="7049506"/>
            <a:chOff x="-396552" y="-20106"/>
            <a:chExt cx="9581804" cy="7049506"/>
          </a:xfrm>
        </p:grpSpPr>
        <p:sp>
          <p:nvSpPr>
            <p:cNvPr id="33" name="Rectangle 11"/>
            <p:cNvSpPr/>
            <p:nvPr/>
          </p:nvSpPr>
          <p:spPr>
            <a:xfrm>
              <a:off x="-396552" y="-20106"/>
              <a:ext cx="9581804" cy="7049506"/>
            </a:xfrm>
            <a:prstGeom prst="rect">
              <a:avLst/>
            </a:prstGeom>
            <a:solidFill>
              <a:schemeClr val="tx1">
                <a:alpha val="7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29" name="Skupina 28"/>
            <p:cNvGrpSpPr/>
            <p:nvPr/>
          </p:nvGrpSpPr>
          <p:grpSpPr>
            <a:xfrm>
              <a:off x="1309042" y="516315"/>
              <a:ext cx="6669932" cy="5976664"/>
              <a:chOff x="-668" y="0"/>
              <a:chExt cx="5372768" cy="5105400"/>
            </a:xfrm>
          </p:grpSpPr>
          <p:pic>
            <p:nvPicPr>
              <p:cNvPr id="30" name="Obrázek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85" b="4925"/>
              <a:stretch/>
            </p:blipFill>
            <p:spPr bwMode="auto">
              <a:xfrm>
                <a:off x="-668" y="2565400"/>
                <a:ext cx="5372100" cy="25400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1" name="Obrázek 3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85" b="4167"/>
              <a:stretch/>
            </p:blipFill>
            <p:spPr bwMode="auto">
              <a:xfrm>
                <a:off x="0" y="0"/>
                <a:ext cx="5372100" cy="25654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178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541</Words>
  <Application>Microsoft Office PowerPoint</Application>
  <PresentationFormat>Předvádění na obrazovce (4:3)</PresentationFormat>
  <Paragraphs>114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Hardcover</vt:lpstr>
      <vt:lpstr>Mapování, analýza a publikace hipostezek v MS kraji</vt:lpstr>
      <vt:lpstr>Cíl práce</vt:lpstr>
      <vt:lpstr>Problematika mapování</vt:lpstr>
      <vt:lpstr>Problematika mapování</vt:lpstr>
      <vt:lpstr>Problematika mapování</vt:lpstr>
      <vt:lpstr>Problematika mapování</vt:lpstr>
      <vt:lpstr>Problematika a postup práce</vt:lpstr>
      <vt:lpstr>Analýzy</vt:lpstr>
      <vt:lpstr>Publikace v internetovém prostředí</vt:lpstr>
      <vt:lpstr>Mapování, tvorba a analýza hipostezek v MS kraji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</dc:creator>
  <cp:lastModifiedBy>JJ</cp:lastModifiedBy>
  <cp:revision>70</cp:revision>
  <dcterms:created xsi:type="dcterms:W3CDTF">2011-11-10T14:21:13Z</dcterms:created>
  <dcterms:modified xsi:type="dcterms:W3CDTF">2013-05-08T22:22:46Z</dcterms:modified>
</cp:coreProperties>
</file>